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1"/>
  </p:sldMasterIdLst>
  <p:notesMasterIdLst>
    <p:notesMasterId r:id="rId63"/>
  </p:notesMasterIdLst>
  <p:sldIdLst>
    <p:sldId id="256" r:id="rId2"/>
    <p:sldId id="300" r:id="rId3"/>
    <p:sldId id="257" r:id="rId4"/>
    <p:sldId id="260" r:id="rId5"/>
    <p:sldId id="320" r:id="rId6"/>
    <p:sldId id="261" r:id="rId7"/>
    <p:sldId id="301" r:id="rId8"/>
    <p:sldId id="302" r:id="rId9"/>
    <p:sldId id="303" r:id="rId10"/>
    <p:sldId id="304" r:id="rId11"/>
    <p:sldId id="264" r:id="rId12"/>
    <p:sldId id="265" r:id="rId13"/>
    <p:sldId id="281" r:id="rId14"/>
    <p:sldId id="282" r:id="rId15"/>
    <p:sldId id="290" r:id="rId16"/>
    <p:sldId id="258" r:id="rId17"/>
    <p:sldId id="324" r:id="rId18"/>
    <p:sldId id="338" r:id="rId19"/>
    <p:sldId id="339" r:id="rId20"/>
    <p:sldId id="305" r:id="rId21"/>
    <p:sldId id="306" r:id="rId22"/>
    <p:sldId id="328" r:id="rId23"/>
    <p:sldId id="329" r:id="rId24"/>
    <p:sldId id="270" r:id="rId25"/>
    <p:sldId id="285" r:id="rId26"/>
    <p:sldId id="330" r:id="rId27"/>
    <p:sldId id="331" r:id="rId28"/>
    <p:sldId id="332" r:id="rId29"/>
    <p:sldId id="333" r:id="rId30"/>
    <p:sldId id="317" r:id="rId31"/>
    <p:sldId id="259" r:id="rId32"/>
    <p:sldId id="307" r:id="rId33"/>
    <p:sldId id="293" r:id="rId34"/>
    <p:sldId id="308" r:id="rId35"/>
    <p:sldId id="309" r:id="rId36"/>
    <p:sldId id="310" r:id="rId37"/>
    <p:sldId id="311" r:id="rId38"/>
    <p:sldId id="312" r:id="rId39"/>
    <p:sldId id="313" r:id="rId40"/>
    <p:sldId id="292" r:id="rId41"/>
    <p:sldId id="299" r:id="rId42"/>
    <p:sldId id="322" r:id="rId43"/>
    <p:sldId id="315" r:id="rId44"/>
    <p:sldId id="316" r:id="rId45"/>
    <p:sldId id="295" r:id="rId46"/>
    <p:sldId id="294" r:id="rId47"/>
    <p:sldId id="340" r:id="rId48"/>
    <p:sldId id="319" r:id="rId49"/>
    <p:sldId id="325" r:id="rId50"/>
    <p:sldId id="326" r:id="rId51"/>
    <p:sldId id="327" r:id="rId52"/>
    <p:sldId id="291" r:id="rId53"/>
    <p:sldId id="323" r:id="rId54"/>
    <p:sldId id="318" r:id="rId55"/>
    <p:sldId id="321" r:id="rId56"/>
    <p:sldId id="314" r:id="rId57"/>
    <p:sldId id="334" r:id="rId58"/>
    <p:sldId id="335" r:id="rId59"/>
    <p:sldId id="336" r:id="rId60"/>
    <p:sldId id="337" r:id="rId61"/>
    <p:sldId id="289"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616952-3E17-4416-B057-8C2DA13474A9}">
          <p14:sldIdLst>
            <p14:sldId id="256"/>
            <p14:sldId id="300"/>
          </p14:sldIdLst>
        </p14:section>
        <p14:section name="Untitled Section" id="{4E9D97AA-2636-4A89-9BBD-8D83A84D9F79}">
          <p14:sldIdLst>
            <p14:sldId id="257"/>
            <p14:sldId id="260"/>
            <p14:sldId id="320"/>
            <p14:sldId id="261"/>
            <p14:sldId id="301"/>
            <p14:sldId id="302"/>
            <p14:sldId id="303"/>
            <p14:sldId id="304"/>
            <p14:sldId id="264"/>
            <p14:sldId id="265"/>
            <p14:sldId id="281"/>
            <p14:sldId id="282"/>
            <p14:sldId id="290"/>
            <p14:sldId id="258"/>
            <p14:sldId id="324"/>
            <p14:sldId id="338"/>
            <p14:sldId id="339"/>
            <p14:sldId id="305"/>
            <p14:sldId id="306"/>
            <p14:sldId id="328"/>
            <p14:sldId id="329"/>
            <p14:sldId id="270"/>
            <p14:sldId id="285"/>
            <p14:sldId id="330"/>
            <p14:sldId id="331"/>
            <p14:sldId id="332"/>
            <p14:sldId id="333"/>
            <p14:sldId id="317"/>
            <p14:sldId id="259"/>
            <p14:sldId id="307"/>
            <p14:sldId id="293"/>
            <p14:sldId id="308"/>
            <p14:sldId id="309"/>
            <p14:sldId id="310"/>
            <p14:sldId id="311"/>
            <p14:sldId id="312"/>
            <p14:sldId id="313"/>
            <p14:sldId id="292"/>
            <p14:sldId id="299"/>
            <p14:sldId id="322"/>
            <p14:sldId id="315"/>
            <p14:sldId id="316"/>
            <p14:sldId id="295"/>
            <p14:sldId id="294"/>
            <p14:sldId id="340"/>
            <p14:sldId id="319"/>
            <p14:sldId id="325"/>
            <p14:sldId id="326"/>
            <p14:sldId id="327"/>
            <p14:sldId id="291"/>
            <p14:sldId id="323"/>
            <p14:sldId id="318"/>
            <p14:sldId id="321"/>
            <p14:sldId id="314"/>
            <p14:sldId id="334"/>
            <p14:sldId id="335"/>
            <p14:sldId id="336"/>
            <p14:sldId id="337"/>
            <p14:sldId id="28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4625" autoAdjust="0"/>
  </p:normalViewPr>
  <p:slideViewPr>
    <p:cSldViewPr>
      <p:cViewPr>
        <p:scale>
          <a:sx n="70" d="100"/>
          <a:sy n="70" d="100"/>
        </p:scale>
        <p:origin x="-326" y="-58"/>
      </p:cViewPr>
      <p:guideLst>
        <p:guide orient="horz" pos="2160"/>
        <p:guide pos="2880"/>
      </p:guideLst>
    </p:cSldViewPr>
  </p:slideViewPr>
  <p:outlineViewPr>
    <p:cViewPr>
      <p:scale>
        <a:sx n="33" d="100"/>
        <a:sy n="33" d="100"/>
      </p:scale>
      <p:origin x="0" y="255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AB9F9-E17A-4CBB-86E0-8F52687794B7}" type="datetimeFigureOut">
              <a:rPr lang="en-US" smtClean="0"/>
              <a:t>12/12/2011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61860A-D53B-4024-BCA4-EBA7BA7CC12D}" type="slidenum">
              <a:rPr lang="en-US" smtClean="0"/>
              <a:t>‹#›</a:t>
            </a:fld>
            <a:endParaRPr lang="en-US"/>
          </a:p>
        </p:txBody>
      </p:sp>
    </p:spTree>
    <p:extLst>
      <p:ext uri="{BB962C8B-B14F-4D97-AF65-F5344CB8AC3E}">
        <p14:creationId xmlns:p14="http://schemas.microsoft.com/office/powerpoint/2010/main" val="2484444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48A5604-AB6E-4482-9DED-1E7CFCC9EF33}" type="slidenum">
              <a:rPr lang="en-US" smtClean="0"/>
              <a:pPr eaLnBrk="1" hangingPunct="1"/>
              <a:t>8</a:t>
            </a:fld>
            <a:endParaRPr lang="en-US" smtClean="0"/>
          </a:p>
        </p:txBody>
      </p:sp>
      <p:sp>
        <p:nvSpPr>
          <p:cNvPr id="40963"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E7425A34-D233-4419-9579-D5A60D8B09DA}" type="slidenum">
              <a:rPr lang="en-US" sz="1200">
                <a:solidFill>
                  <a:srgbClr val="000000"/>
                </a:solidFill>
              </a:rPr>
              <a:pPr algn="r" eaLnBrk="1" hangingPunct="1"/>
              <a:t>8</a:t>
            </a:fld>
            <a:endParaRPr lang="en-US" sz="1200">
              <a:solidFill>
                <a:srgbClr val="000000"/>
              </a:solidFill>
            </a:endParaRPr>
          </a:p>
        </p:txBody>
      </p:sp>
      <p:sp>
        <p:nvSpPr>
          <p:cNvPr id="40964"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EB5C33D6-95A8-4AD2-8309-AD5C8DD5CFFD}" type="slidenum">
              <a:rPr lang="en-US" sz="1200">
                <a:solidFill>
                  <a:srgbClr val="000000"/>
                </a:solidFill>
              </a:rPr>
              <a:pPr algn="r" eaLnBrk="1" hangingPunct="1"/>
              <a:t>8</a:t>
            </a:fld>
            <a:endParaRPr lang="en-US" sz="1200">
              <a:solidFill>
                <a:srgbClr val="000000"/>
              </a:solidFill>
            </a:endParaRPr>
          </a:p>
        </p:txBody>
      </p:sp>
      <p:sp>
        <p:nvSpPr>
          <p:cNvPr id="4096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fld id="{30BDE492-0147-4D0C-9B65-3D705E6D29FB}" type="slidenum">
              <a:rPr lang="en-US" sz="1200">
                <a:solidFill>
                  <a:srgbClr val="000000"/>
                </a:solidFill>
                <a:ea typeface="MS PGothic" pitchFamily="34" charset="-128"/>
              </a:rPr>
              <a:pPr algn="r"/>
              <a:t>8</a:t>
            </a:fld>
            <a:endParaRPr lang="en-US" sz="1200">
              <a:solidFill>
                <a:srgbClr val="000000"/>
              </a:solidFill>
              <a:ea typeface="MS PGothic" pitchFamily="34" charset="-128"/>
            </a:endParaRPr>
          </a:p>
        </p:txBody>
      </p:sp>
      <p:sp>
        <p:nvSpPr>
          <p:cNvPr id="40966" name="Rectangle 2"/>
          <p:cNvSpPr>
            <a:spLocks noGrp="1" noRot="1" noChangeAspect="1" noChangeArrowheads="1" noTextEdit="1"/>
          </p:cNvSpPr>
          <p:nvPr>
            <p:ph type="sldImg"/>
          </p:nvPr>
        </p:nvSpPr>
        <p:spPr>
          <a:ln/>
        </p:spPr>
      </p:sp>
      <p:sp>
        <p:nvSpPr>
          <p:cNvPr id="40967"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r>
              <a:rPr lang="en-US" smtClean="0"/>
              <a:t>In the “heroic” era of science, the provider of data plays a relatively passive role. The onus is on the user to identify each data source, accumulate the required data, and prepare the data for assimilation and analysis. A similar process applies for acquiring software for analysis, modeling, and visualisation. In many cases, the user and the provider are the same person. </a:t>
            </a:r>
          </a:p>
          <a:p>
            <a:pPr eaLnBrk="1" hangingPunct="1"/>
            <a:r>
              <a:rPr lang="en-US" smtClean="0"/>
              <a:t>In an interoperable e-Science world, the provider has to put much more work into describing the structure and content of data and information, and someone has to provide and support Web Services. The user is relieved of these burdens and benefits accordingly. The overall reduction in work load is enormous, but the provider does not see that.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1E57B92-B5C2-4BCB-80F1-B7D4831E48C2}" type="slidenum">
              <a:rPr lang="en-US" smtClean="0"/>
              <a:pPr eaLnBrk="1" hangingPunct="1"/>
              <a:t>9</a:t>
            </a:fld>
            <a:endParaRPr lang="en-US" smtClean="0"/>
          </a:p>
        </p:txBody>
      </p:sp>
      <p:sp>
        <p:nvSpPr>
          <p:cNvPr id="41987"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2A1EF624-62AA-4164-8F65-7DC7DA5235A4}" type="slidenum">
              <a:rPr lang="en-US" sz="1200">
                <a:solidFill>
                  <a:srgbClr val="000000"/>
                </a:solidFill>
              </a:rPr>
              <a:pPr algn="r" eaLnBrk="1" hangingPunct="1"/>
              <a:t>9</a:t>
            </a:fld>
            <a:endParaRPr lang="en-US" sz="1200">
              <a:solidFill>
                <a:srgbClr val="000000"/>
              </a:solidFill>
            </a:endParaRPr>
          </a:p>
        </p:txBody>
      </p:sp>
      <p:sp>
        <p:nvSpPr>
          <p:cNvPr id="41988"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938B1A3F-52F6-4588-8121-264907E35594}" type="slidenum">
              <a:rPr lang="en-US" sz="1200">
                <a:solidFill>
                  <a:srgbClr val="000000"/>
                </a:solidFill>
              </a:rPr>
              <a:pPr algn="r" eaLnBrk="1" hangingPunct="1"/>
              <a:t>9</a:t>
            </a:fld>
            <a:endParaRPr lang="en-US" sz="1200">
              <a:solidFill>
                <a:srgbClr val="000000"/>
              </a:solidFill>
            </a:endParaRPr>
          </a:p>
        </p:txBody>
      </p:sp>
      <p:sp>
        <p:nvSpPr>
          <p:cNvPr id="4198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fld id="{ECF74CAA-4A43-43F0-BB7C-BF3869346BEF}" type="slidenum">
              <a:rPr lang="en-US" sz="1200">
                <a:solidFill>
                  <a:srgbClr val="000000"/>
                </a:solidFill>
                <a:ea typeface="MS PGothic" pitchFamily="34" charset="-128"/>
              </a:rPr>
              <a:pPr algn="r"/>
              <a:t>9</a:t>
            </a:fld>
            <a:endParaRPr lang="en-US" sz="1200">
              <a:solidFill>
                <a:srgbClr val="000000"/>
              </a:solidFill>
              <a:ea typeface="MS PGothic" pitchFamily="34" charset="-128"/>
            </a:endParaRPr>
          </a:p>
        </p:txBody>
      </p:sp>
      <p:sp>
        <p:nvSpPr>
          <p:cNvPr id="41990" name="Rectangle 2"/>
          <p:cNvSpPr>
            <a:spLocks noGrp="1" noRot="1" noChangeAspect="1" noChangeArrowheads="1" noTextEdit="1"/>
          </p:cNvSpPr>
          <p:nvPr>
            <p:ph type="sldImg"/>
          </p:nvPr>
        </p:nvSpPr>
        <p:spPr>
          <a:ln/>
        </p:spPr>
      </p:sp>
      <p:sp>
        <p:nvSpPr>
          <p:cNvPr id="41991"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r>
              <a:rPr lang="en-US" smtClean="0"/>
              <a:t>In the “heroic” era of science, the provider of data plays a relatively passive role. The onus is on the user to identify each data source, accumulate the required data, and prepare the data for assimilation and analysis. A similar process applies for acquiring software for analysis, modeling, and visualisation. In many cases, the user and the provider are the same person. </a:t>
            </a:r>
          </a:p>
          <a:p>
            <a:pPr eaLnBrk="1" hangingPunct="1"/>
            <a:r>
              <a:rPr lang="en-US" smtClean="0"/>
              <a:t>In an interoperable e-Science world, the provider has to put much more work into describing the structure and content of data and information, and someone has to provide and support Web Services. The user is relieved of these burdens and benefits accordingly. The overall reduction in work load is enormous, but the provider does not see that.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62DCDD-F2CA-475E-8588-14F0DDD60834}" type="slidenum">
              <a:rPr lang="en-US"/>
              <a:pPr/>
              <a:t>22</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C4370-F7E6-4BA1-BD4B-5F49D84EA971}" type="slidenum">
              <a:rPr lang="en-US"/>
              <a:pPr/>
              <a:t>23</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064B95F-EBF9-4944-809F-410E83E06E2E}" type="slidenum">
              <a:rPr lang="en-US" smtClean="0"/>
              <a:pPr eaLnBrk="1" hangingPunct="1"/>
              <a:t>60</a:t>
            </a:fld>
            <a:endParaRPr lang="en-US" smtClean="0"/>
          </a:p>
        </p:txBody>
      </p:sp>
      <p:sp>
        <p:nvSpPr>
          <p:cNvPr id="38915"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81E9E64E-561A-4451-B6CE-B5F1EC12EA42}" type="slidenum">
              <a:rPr lang="en-US" sz="1200"/>
              <a:pPr algn="r" eaLnBrk="1" hangingPunct="1"/>
              <a:t>60</a:t>
            </a:fld>
            <a:endParaRPr lang="en-US" sz="1200"/>
          </a:p>
        </p:txBody>
      </p:sp>
      <p:sp>
        <p:nvSpPr>
          <p:cNvPr id="38916"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A2B9ACD8-C51D-49AE-B934-0A38738750D1}" type="slidenum">
              <a:rPr lang="en-US" sz="1200"/>
              <a:pPr algn="r" eaLnBrk="1" hangingPunct="1"/>
              <a:t>60</a:t>
            </a:fld>
            <a:endParaRPr lang="en-US" sz="1200"/>
          </a:p>
        </p:txBody>
      </p:sp>
      <p:sp>
        <p:nvSpPr>
          <p:cNvPr id="38917" name="Rectangle 2"/>
          <p:cNvSpPr>
            <a:spLocks noGrp="1" noRot="1" noChangeAspect="1" noChangeArrowheads="1" noTextEdit="1"/>
          </p:cNvSpPr>
          <p:nvPr>
            <p:ph type="sldImg"/>
          </p:nvPr>
        </p:nvSpPr>
        <p:spPr>
          <a:xfrm>
            <a:off x="1169988" y="709613"/>
            <a:ext cx="4541837" cy="3406775"/>
          </a:xfrm>
          <a:ln/>
        </p:spPr>
      </p:sp>
      <p:sp>
        <p:nvSpPr>
          <p:cNvPr id="38918" name="Rectangle 3"/>
          <p:cNvSpPr>
            <a:spLocks noGrp="1" noChangeArrowheads="1"/>
          </p:cNvSpPr>
          <p:nvPr>
            <p:ph type="body" idx="1"/>
          </p:nvPr>
        </p:nvSpPr>
        <p:spPr>
          <a:xfrm>
            <a:off x="938213" y="4329113"/>
            <a:ext cx="5005387" cy="4116387"/>
          </a:xfrm>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6"/>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chemeClr val="accent1"/>
              </a:gs>
              <a:gs pos="14000">
                <a:schemeClr val="accent1">
                  <a:lumMod val="60000"/>
                  <a:lumOff val="40000"/>
                </a:schemeClr>
              </a:gs>
              <a:gs pos="83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b="1" kern="1200">
              <a:solidFill>
                <a:schemeClr val="lt1"/>
              </a:solidFill>
              <a:latin typeface="+mn-lt"/>
              <a:ea typeface="+mn-ea"/>
              <a:cs typeface="+mn-cs"/>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chemeClr val="accent1">
                  <a:alpha val="0"/>
                </a:schemeClr>
              </a:gs>
              <a:gs pos="57000">
                <a:schemeClr val="accent1">
                  <a:lumMod val="40000"/>
                  <a:lumOff val="60000"/>
                </a:schemeClr>
              </a:gs>
              <a:gs pos="100000">
                <a:schemeClr val="accent1">
                  <a:alpha val="0"/>
                </a:scheme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b="1" kern="1200">
              <a:solidFill>
                <a:schemeClr val="lt1"/>
              </a:solidFill>
              <a:latin typeface="+mn-lt"/>
              <a:ea typeface="+mn-ea"/>
              <a:cs typeface="+mn-cs"/>
            </a:endParaRPr>
          </a:p>
        </p:txBody>
      </p:sp>
      <p:sp>
        <p:nvSpPr>
          <p:cNvPr id="9" name="Freeform 8"/>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3">
                  <a:lumMod val="40000"/>
                  <a:lumOff val="60000"/>
                </a:schemeClr>
              </a:gs>
              <a:gs pos="50000">
                <a:schemeClr val="accent3"/>
              </a:gs>
              <a:gs pos="10000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b="1"/>
          </a:p>
        </p:txBody>
      </p:sp>
      <p:sp>
        <p:nvSpPr>
          <p:cNvPr id="2" name="Title 1"/>
          <p:cNvSpPr>
            <a:spLocks noGrp="1"/>
          </p:cNvSpPr>
          <p:nvPr>
            <p:ph type="ctrTitle"/>
          </p:nvPr>
        </p:nvSpPr>
        <p:spPr>
          <a:xfrm>
            <a:off x="4572000" y="1676400"/>
            <a:ext cx="3886200" cy="1524000"/>
          </a:xfrm>
        </p:spPr>
        <p:txBody>
          <a:bodyPr anchor="b" anchorCtr="0"/>
          <a:lstStyle>
            <a:lvl1pPr algn="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0" y="3203574"/>
            <a:ext cx="3886200" cy="1825625"/>
          </a:xfrm>
        </p:spPr>
        <p:txBody>
          <a:bodyPr>
            <a:normAutofit/>
          </a:bodyPr>
          <a:lstStyle>
            <a:lvl1pPr marL="0" indent="0" algn="l">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smtClean="0"/>
              <a:t>7/12/2011</a:t>
            </a:r>
            <a:endParaRPr lang="en-US"/>
          </a:p>
        </p:txBody>
      </p:sp>
      <p:sp>
        <p:nvSpPr>
          <p:cNvPr id="5" name="Footer Placeholder 4"/>
          <p:cNvSpPr>
            <a:spLocks noGrp="1"/>
          </p:cNvSpPr>
          <p:nvPr>
            <p:ph type="ftr" sz="quarter" idx="11"/>
          </p:nvPr>
        </p:nvSpPr>
        <p:spPr/>
        <p:txBody>
          <a:bodyPr/>
          <a:lstStyle/>
          <a:p>
            <a:r>
              <a:rPr lang="en-US" smtClean="0"/>
              <a:t>Arizona Geological Survey</a:t>
            </a:r>
            <a:endParaRPr lang="en-US"/>
          </a:p>
        </p:txBody>
      </p:sp>
      <p:sp>
        <p:nvSpPr>
          <p:cNvPr id="6" name="Slide Number Placeholder 5"/>
          <p:cNvSpPr>
            <a:spLocks noGrp="1"/>
          </p:cNvSpPr>
          <p:nvPr>
            <p:ph type="sldNum" sz="quarter" idx="12"/>
          </p:nvPr>
        </p:nvSpPr>
        <p:spPr/>
        <p:txBody>
          <a:bodyPr>
            <a:normAutofit/>
          </a:bodyPr>
          <a:lstStyle/>
          <a:p>
            <a:fld id="{FC2BBF87-D546-472C-9B20-23A40DCD03C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7/12/2011</a:t>
            </a:r>
            <a:endParaRPr lang="en-US"/>
          </a:p>
        </p:txBody>
      </p:sp>
      <p:sp>
        <p:nvSpPr>
          <p:cNvPr id="5" name="Footer Placeholder 4"/>
          <p:cNvSpPr>
            <a:spLocks noGrp="1"/>
          </p:cNvSpPr>
          <p:nvPr>
            <p:ph type="ftr" sz="quarter" idx="11"/>
          </p:nvPr>
        </p:nvSpPr>
        <p:spPr/>
        <p:txBody>
          <a:bodyPr/>
          <a:lstStyle/>
          <a:p>
            <a:r>
              <a:rPr lang="en-US" smtClean="0"/>
              <a:t>Arizona Geological Survey</a:t>
            </a:r>
            <a:endParaRPr lang="en-US"/>
          </a:p>
        </p:txBody>
      </p:sp>
      <p:sp>
        <p:nvSpPr>
          <p:cNvPr id="6" name="Slide Number Placeholder 5"/>
          <p:cNvSpPr>
            <a:spLocks noGrp="1"/>
          </p:cNvSpPr>
          <p:nvPr>
            <p:ph type="sldNum" sz="quarter" idx="12"/>
          </p:nvPr>
        </p:nvSpPr>
        <p:spPr/>
        <p:txBody>
          <a:bodyPr/>
          <a:lstStyle/>
          <a:p>
            <a:fld id="{FC2BBF87-D546-472C-9B20-23A40DCD03C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7/12/2011</a:t>
            </a:r>
            <a:endParaRPr lang="en-US"/>
          </a:p>
        </p:txBody>
      </p:sp>
      <p:sp>
        <p:nvSpPr>
          <p:cNvPr id="5" name="Footer Placeholder 4"/>
          <p:cNvSpPr>
            <a:spLocks noGrp="1"/>
          </p:cNvSpPr>
          <p:nvPr>
            <p:ph type="ftr" sz="quarter" idx="11"/>
          </p:nvPr>
        </p:nvSpPr>
        <p:spPr/>
        <p:txBody>
          <a:bodyPr/>
          <a:lstStyle/>
          <a:p>
            <a:r>
              <a:rPr lang="en-US" smtClean="0"/>
              <a:t>Arizona Geological Survey</a:t>
            </a:r>
            <a:endParaRPr lang="en-US"/>
          </a:p>
        </p:txBody>
      </p:sp>
      <p:sp>
        <p:nvSpPr>
          <p:cNvPr id="6" name="Slide Number Placeholder 5"/>
          <p:cNvSpPr>
            <a:spLocks noGrp="1"/>
          </p:cNvSpPr>
          <p:nvPr>
            <p:ph type="sldNum" sz="quarter" idx="12"/>
          </p:nvPr>
        </p:nvSpPr>
        <p:spPr/>
        <p:txBody>
          <a:bodyPr/>
          <a:lstStyle/>
          <a:p>
            <a:fld id="{FC2BBF87-D546-472C-9B20-23A40DCD03C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600201"/>
            <a:ext cx="77724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smtClean="0"/>
              <a:t>7/12/2011</a:t>
            </a:r>
            <a:endParaRPr lang="en-US"/>
          </a:p>
        </p:txBody>
      </p:sp>
      <p:sp>
        <p:nvSpPr>
          <p:cNvPr id="5" name="Footer Placeholder 4"/>
          <p:cNvSpPr>
            <a:spLocks noGrp="1"/>
          </p:cNvSpPr>
          <p:nvPr>
            <p:ph type="ftr" sz="quarter" idx="11"/>
          </p:nvPr>
        </p:nvSpPr>
        <p:spPr/>
        <p:txBody>
          <a:bodyPr/>
          <a:lstStyle/>
          <a:p>
            <a:r>
              <a:rPr lang="en-US" smtClean="0"/>
              <a:t>Arizona Geological Survey</a:t>
            </a:r>
            <a:endParaRPr lang="en-US"/>
          </a:p>
        </p:txBody>
      </p:sp>
      <p:sp>
        <p:nvSpPr>
          <p:cNvPr id="6" name="Slide Number Placeholder 5"/>
          <p:cNvSpPr>
            <a:spLocks noGrp="1"/>
          </p:cNvSpPr>
          <p:nvPr>
            <p:ph type="sldNum" sz="quarter" idx="12"/>
          </p:nvPr>
        </p:nvSpPr>
        <p:spPr/>
        <p:txBody>
          <a:bodyPr/>
          <a:lstStyle/>
          <a:p>
            <a:fld id="{FC2BBF87-D546-472C-9B20-23A40DCD03C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Freeform 6"/>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1">
                  <a:lumMod val="40000"/>
                  <a:lumOff val="60000"/>
                </a:schemeClr>
              </a:gs>
              <a:gs pos="50000">
                <a:schemeClr val="accent1"/>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rgbClr val="000000"/>
              </a:gs>
              <a:gs pos="14000">
                <a:srgbClr val="333333"/>
              </a:gs>
              <a:gs pos="83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9" name="Freeform 8"/>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rgbClr val="000000">
                  <a:alpha val="0"/>
                </a:srgbClr>
              </a:gs>
              <a:gs pos="57000">
                <a:srgbClr val="4D4D4D"/>
              </a:gs>
              <a:gs pos="100000">
                <a:srgbClr val="000000">
                  <a:alpha val="0"/>
                </a:srgb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2" name="Title 1"/>
          <p:cNvSpPr>
            <a:spLocks noGrp="1"/>
          </p:cNvSpPr>
          <p:nvPr>
            <p:ph type="title"/>
          </p:nvPr>
        </p:nvSpPr>
        <p:spPr>
          <a:xfrm>
            <a:off x="722313" y="3633787"/>
            <a:ext cx="7772400" cy="1362075"/>
          </a:xfrm>
        </p:spPr>
        <p:txBody>
          <a:bodyPr anchor="t"/>
          <a:lstStyle>
            <a:lvl1pPr algn="l">
              <a:defRPr sz="40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2133600"/>
            <a:ext cx="7772400" cy="1500187"/>
          </a:xfrm>
        </p:spPr>
        <p:txBody>
          <a:bodyPr anchor="b"/>
          <a:lstStyle>
            <a:lvl1pPr marL="0" indent="0">
              <a:buNone/>
              <a:defRPr sz="200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smtClean="0"/>
              <a:t>7/12/2011</a:t>
            </a:r>
            <a:endParaRPr lang="en-US"/>
          </a:p>
        </p:txBody>
      </p:sp>
      <p:sp>
        <p:nvSpPr>
          <p:cNvPr id="5" name="Footer Placeholder 4"/>
          <p:cNvSpPr>
            <a:spLocks noGrp="1"/>
          </p:cNvSpPr>
          <p:nvPr>
            <p:ph type="ftr" sz="quarter" idx="11"/>
          </p:nvPr>
        </p:nvSpPr>
        <p:spPr/>
        <p:txBody>
          <a:bodyPr/>
          <a:lstStyle/>
          <a:p>
            <a:r>
              <a:rPr lang="en-US" smtClean="0"/>
              <a:t>Arizona Geological Survey</a:t>
            </a:r>
            <a:endParaRPr lang="en-US"/>
          </a:p>
        </p:txBody>
      </p:sp>
      <p:sp>
        <p:nvSpPr>
          <p:cNvPr id="6" name="Slide Number Placeholder 5"/>
          <p:cNvSpPr>
            <a:spLocks noGrp="1"/>
          </p:cNvSpPr>
          <p:nvPr>
            <p:ph type="sldNum" sz="quarter" idx="12"/>
          </p:nvPr>
        </p:nvSpPr>
        <p:spPr/>
        <p:txBody>
          <a:bodyPr/>
          <a:lstStyle/>
          <a:p>
            <a:fld id="{FC2BBF87-D546-472C-9B20-23A40DCD03C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smtClean="0"/>
              <a:t>7/12/2011</a:t>
            </a:r>
            <a:endParaRPr lang="en-US"/>
          </a:p>
        </p:txBody>
      </p:sp>
      <p:sp>
        <p:nvSpPr>
          <p:cNvPr id="6" name="Footer Placeholder 5"/>
          <p:cNvSpPr>
            <a:spLocks noGrp="1"/>
          </p:cNvSpPr>
          <p:nvPr>
            <p:ph type="ftr" sz="quarter" idx="11"/>
          </p:nvPr>
        </p:nvSpPr>
        <p:spPr/>
        <p:txBody>
          <a:bodyPr/>
          <a:lstStyle/>
          <a:p>
            <a:r>
              <a:rPr lang="en-US" smtClean="0"/>
              <a:t>Arizona Geological Survey</a:t>
            </a:r>
            <a:endParaRPr lang="en-US"/>
          </a:p>
        </p:txBody>
      </p:sp>
      <p:sp>
        <p:nvSpPr>
          <p:cNvPr id="7" name="Slide Number Placeholder 6"/>
          <p:cNvSpPr>
            <a:spLocks noGrp="1"/>
          </p:cNvSpPr>
          <p:nvPr>
            <p:ph type="sldNum" sz="quarter" idx="12"/>
          </p:nvPr>
        </p:nvSpPr>
        <p:spPr/>
        <p:txBody>
          <a:bodyPr/>
          <a:lstStyle/>
          <a:p>
            <a:fld id="{FC2BBF87-D546-472C-9B20-23A40DCD03C9}" type="slidenum">
              <a:rPr lang="en-US" smtClean="0"/>
              <a:t>‹#›</a:t>
            </a:fld>
            <a:endParaRPr lang="en-US"/>
          </a:p>
        </p:txBody>
      </p:sp>
      <p:sp>
        <p:nvSpPr>
          <p:cNvPr id="13" name="Content Placeholder 12"/>
          <p:cNvSpPr>
            <a:spLocks noGrp="1"/>
          </p:cNvSpPr>
          <p:nvPr>
            <p:ph sz="quarter" idx="13"/>
          </p:nvPr>
        </p:nvSpPr>
        <p:spPr>
          <a:xfrm>
            <a:off x="685800" y="1536192"/>
            <a:ext cx="3657600"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4800600" y="1536192"/>
            <a:ext cx="3657600"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9"/>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1" name="Freeform 10"/>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3657600" cy="639762"/>
          </a:xfrm>
        </p:spPr>
        <p:txBody>
          <a:bodyPr anchor="b">
            <a:normAutofit/>
          </a:bodyPr>
          <a:lstStyle>
            <a:lvl1pPr marL="0" indent="0">
              <a:buNone/>
              <a:defRPr sz="2000" b="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535113"/>
            <a:ext cx="3657600" cy="639762"/>
          </a:xfrm>
        </p:spPr>
        <p:txBody>
          <a:bodyPr anchor="b">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Freeform 11"/>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r>
              <a:rPr lang="en-US" smtClean="0"/>
              <a:t>7/12/2011</a:t>
            </a:r>
            <a:endParaRPr lang="en-US"/>
          </a:p>
        </p:txBody>
      </p:sp>
      <p:sp>
        <p:nvSpPr>
          <p:cNvPr id="8" name="Footer Placeholder 7"/>
          <p:cNvSpPr>
            <a:spLocks noGrp="1"/>
          </p:cNvSpPr>
          <p:nvPr>
            <p:ph type="ftr" sz="quarter" idx="11"/>
          </p:nvPr>
        </p:nvSpPr>
        <p:spPr/>
        <p:txBody>
          <a:bodyPr/>
          <a:lstStyle/>
          <a:p>
            <a:r>
              <a:rPr lang="en-US" smtClean="0"/>
              <a:t>Arizona Geological Survey</a:t>
            </a:r>
            <a:endParaRPr lang="en-US"/>
          </a:p>
        </p:txBody>
      </p:sp>
      <p:sp>
        <p:nvSpPr>
          <p:cNvPr id="9" name="Slide Number Placeholder 8"/>
          <p:cNvSpPr>
            <a:spLocks noGrp="1"/>
          </p:cNvSpPr>
          <p:nvPr>
            <p:ph type="sldNum" sz="quarter" idx="12"/>
          </p:nvPr>
        </p:nvSpPr>
        <p:spPr/>
        <p:txBody>
          <a:bodyPr/>
          <a:lstStyle/>
          <a:p>
            <a:fld id="{FC2BBF87-D546-472C-9B20-23A40DCD03C9}" type="slidenum">
              <a:rPr lang="en-US" smtClean="0"/>
              <a:t>‹#›</a:t>
            </a:fld>
            <a:endParaRPr lang="en-US"/>
          </a:p>
        </p:txBody>
      </p:sp>
      <p:sp>
        <p:nvSpPr>
          <p:cNvPr id="15" name="Content Placeholder 14"/>
          <p:cNvSpPr>
            <a:spLocks noGrp="1"/>
          </p:cNvSpPr>
          <p:nvPr>
            <p:ph sz="quarter" idx="13"/>
          </p:nvPr>
        </p:nvSpPr>
        <p:spPr>
          <a:xfrm>
            <a:off x="685800" y="2209800"/>
            <a:ext cx="36576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Content Placeholder 16"/>
          <p:cNvSpPr>
            <a:spLocks noGrp="1"/>
          </p:cNvSpPr>
          <p:nvPr>
            <p:ph sz="quarter" idx="14"/>
          </p:nvPr>
        </p:nvSpPr>
        <p:spPr>
          <a:xfrm>
            <a:off x="4800600" y="2209800"/>
            <a:ext cx="36576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Freeform 7"/>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smtClean="0"/>
              <a:t>7/12/2011</a:t>
            </a:r>
            <a:endParaRPr lang="en-US"/>
          </a:p>
        </p:txBody>
      </p:sp>
      <p:sp>
        <p:nvSpPr>
          <p:cNvPr id="5" name="Slide Number Placeholder 4"/>
          <p:cNvSpPr>
            <a:spLocks noGrp="1"/>
          </p:cNvSpPr>
          <p:nvPr>
            <p:ph type="sldNum" sz="quarter" idx="12"/>
          </p:nvPr>
        </p:nvSpPr>
        <p:spPr/>
        <p:txBody>
          <a:bodyPr/>
          <a:lstStyle/>
          <a:p>
            <a:fld id="{FC2BBF87-D546-472C-9B20-23A40DCD03C9}" type="slidenum">
              <a:rPr lang="en-US" smtClean="0"/>
              <a:t>‹#›</a:t>
            </a:fld>
            <a:endParaRPr lang="en-US"/>
          </a:p>
        </p:txBody>
      </p:sp>
      <p:sp>
        <p:nvSpPr>
          <p:cNvPr id="10" name="Footer Placeholder 3"/>
          <p:cNvSpPr>
            <a:spLocks noGrp="1"/>
          </p:cNvSpPr>
          <p:nvPr>
            <p:ph type="ftr" sz="quarter" idx="11"/>
          </p:nvPr>
        </p:nvSpPr>
        <p:spPr>
          <a:xfrm>
            <a:off x="228600" y="6416675"/>
            <a:ext cx="2895600" cy="365125"/>
          </a:xfrm>
        </p:spPr>
        <p:txBody>
          <a:bodyPr/>
          <a:lstStyle/>
          <a:p>
            <a:r>
              <a:rPr lang="en-US" dirty="0" smtClean="0"/>
              <a:t>U S Geoscience Information Network</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reeform 4"/>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6" name="Freeform 5"/>
          <p:cNvSpPr/>
          <p:nvPr/>
        </p:nvSpPr>
        <p:spPr>
          <a:xfrm>
            <a:off x="0" y="5381627"/>
            <a:ext cx="3286124" cy="1207294"/>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96" y="534702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smtClean="0"/>
              <a:t>7/12/2011</a:t>
            </a:r>
            <a:endParaRPr lang="en-US"/>
          </a:p>
        </p:txBody>
      </p:sp>
      <p:sp>
        <p:nvSpPr>
          <p:cNvPr id="3" name="Footer Placeholder 2"/>
          <p:cNvSpPr>
            <a:spLocks noGrp="1"/>
          </p:cNvSpPr>
          <p:nvPr>
            <p:ph type="ftr" sz="quarter" idx="11"/>
          </p:nvPr>
        </p:nvSpPr>
        <p:spPr/>
        <p:txBody>
          <a:bodyPr/>
          <a:lstStyle/>
          <a:p>
            <a:r>
              <a:rPr lang="en-US" smtClean="0"/>
              <a:t>Arizona Geological Survey</a:t>
            </a:r>
            <a:endParaRPr lang="en-US"/>
          </a:p>
        </p:txBody>
      </p:sp>
      <p:sp>
        <p:nvSpPr>
          <p:cNvPr id="4" name="Slide Number Placeholder 3"/>
          <p:cNvSpPr>
            <a:spLocks noGrp="1"/>
          </p:cNvSpPr>
          <p:nvPr>
            <p:ph type="sldNum" sz="quarter" idx="12"/>
          </p:nvPr>
        </p:nvSpPr>
        <p:spPr/>
        <p:txBody>
          <a:bodyPr/>
          <a:lstStyle/>
          <a:p>
            <a:fld id="{FC2BBF87-D546-472C-9B20-23A40DCD03C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7"/>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US" smtClean="0"/>
              <a:t>Click to edit Master title style</a:t>
            </a:r>
            <a:endParaRPr lang="en-US" dirty="0"/>
          </a:p>
        </p:txBody>
      </p:sp>
      <p:sp>
        <p:nvSpPr>
          <p:cNvPr id="10" name="Freeform 9"/>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smtClean="0"/>
              <a:t>7/12/2011</a:t>
            </a:r>
            <a:endParaRPr lang="en-US"/>
          </a:p>
        </p:txBody>
      </p:sp>
      <p:sp>
        <p:nvSpPr>
          <p:cNvPr id="6" name="Footer Placeholder 5"/>
          <p:cNvSpPr>
            <a:spLocks noGrp="1"/>
          </p:cNvSpPr>
          <p:nvPr>
            <p:ph type="ftr" sz="quarter" idx="11"/>
          </p:nvPr>
        </p:nvSpPr>
        <p:spPr/>
        <p:txBody>
          <a:bodyPr/>
          <a:lstStyle/>
          <a:p>
            <a:r>
              <a:rPr lang="en-US" smtClean="0"/>
              <a:t>Arizona Geological Survey</a:t>
            </a:r>
            <a:endParaRPr lang="en-US"/>
          </a:p>
        </p:txBody>
      </p:sp>
      <p:sp>
        <p:nvSpPr>
          <p:cNvPr id="7" name="Slide Number Placeholder 6"/>
          <p:cNvSpPr>
            <a:spLocks noGrp="1"/>
          </p:cNvSpPr>
          <p:nvPr>
            <p:ph type="sldNum" sz="quarter" idx="12"/>
          </p:nvPr>
        </p:nvSpPr>
        <p:spPr/>
        <p:txBody>
          <a:bodyPr/>
          <a:lstStyle/>
          <a:p>
            <a:fld id="{FC2BBF87-D546-472C-9B20-23A40DCD03C9}" type="slidenum">
              <a:rPr lang="en-US" smtClean="0"/>
              <a:t>‹#›</a:t>
            </a:fld>
            <a:endParaRPr lang="en-US"/>
          </a:p>
        </p:txBody>
      </p:sp>
      <p:sp>
        <p:nvSpPr>
          <p:cNvPr id="13" name="Content Placeholder 12"/>
          <p:cNvSpPr>
            <a:spLocks noGrp="1"/>
          </p:cNvSpPr>
          <p:nvPr>
            <p:ph sz="quarter" idx="13"/>
          </p:nvPr>
        </p:nvSpPr>
        <p:spPr>
          <a:xfrm>
            <a:off x="4572000" y="609600"/>
            <a:ext cx="38862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Text Placeholder 13"/>
          <p:cNvSpPr>
            <a:spLocks noGrp="1"/>
          </p:cNvSpPr>
          <p:nvPr>
            <p:ph type="body" sz="quarter" idx="14"/>
          </p:nvPr>
        </p:nvSpPr>
        <p:spPr>
          <a:xfrm>
            <a:off x="676274" y="1527048"/>
            <a:ext cx="3383280" cy="329184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3" name="Picture Placeholder 2"/>
          <p:cNvSpPr>
            <a:spLocks noGrp="1"/>
          </p:cNvSpPr>
          <p:nvPr>
            <p:ph type="pic" idx="1"/>
          </p:nvPr>
        </p:nvSpPr>
        <p:spPr>
          <a:xfrm>
            <a:off x="4572000" y="609600"/>
            <a:ext cx="3886200" cy="4190999"/>
          </a:xfrm>
          <a:ln w="79375">
            <a:solidFill>
              <a:schemeClr val="tx1"/>
            </a:solidFill>
            <a:miter lim="800000"/>
          </a:ln>
          <a:effectLst>
            <a:outerShdw blurRad="50800" dist="38100" dir="5400000" algn="ctr" rotWithShape="0">
              <a:srgbClr val="000000">
                <a:alpha val="42000"/>
              </a:srgbClr>
            </a:outerShdw>
          </a:effectLst>
        </p:spPr>
        <p:txBody>
          <a:bodyPr>
            <a:normAutofit/>
          </a:bodyPr>
          <a:lstStyle>
            <a:lvl1pPr marL="0" indent="0" algn="ctr">
              <a:buNone/>
              <a:defRPr sz="25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smtClean="0"/>
              <a:t>7/12/2011</a:t>
            </a:r>
            <a:endParaRPr lang="en-US"/>
          </a:p>
        </p:txBody>
      </p:sp>
      <p:sp>
        <p:nvSpPr>
          <p:cNvPr id="6" name="Footer Placeholder 5"/>
          <p:cNvSpPr>
            <a:spLocks noGrp="1"/>
          </p:cNvSpPr>
          <p:nvPr>
            <p:ph type="ftr" sz="quarter" idx="11"/>
          </p:nvPr>
        </p:nvSpPr>
        <p:spPr/>
        <p:txBody>
          <a:bodyPr/>
          <a:lstStyle/>
          <a:p>
            <a:r>
              <a:rPr lang="en-US" smtClean="0"/>
              <a:t>Arizona Geological Survey</a:t>
            </a:r>
            <a:endParaRPr lang="en-US"/>
          </a:p>
        </p:txBody>
      </p:sp>
      <p:sp>
        <p:nvSpPr>
          <p:cNvPr id="7" name="Slide Number Placeholder 6"/>
          <p:cNvSpPr>
            <a:spLocks noGrp="1"/>
          </p:cNvSpPr>
          <p:nvPr>
            <p:ph type="sldNum" sz="quarter" idx="12"/>
          </p:nvPr>
        </p:nvSpPr>
        <p:spPr/>
        <p:txBody>
          <a:bodyPr/>
          <a:lstStyle/>
          <a:p>
            <a:fld id="{FC2BBF87-D546-472C-9B20-23A40DCD03C9}" type="slidenum">
              <a:rPr lang="en-US" smtClean="0"/>
              <a:t>‹#›</a:t>
            </a:fld>
            <a:endParaRPr lang="en-US"/>
          </a:p>
        </p:txBody>
      </p:sp>
      <p:sp>
        <p:nvSpPr>
          <p:cNvPr id="14"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US" smtClean="0"/>
              <a:t>Click to edit Master title style</a:t>
            </a:r>
            <a:endParaRPr lang="en-US" dirty="0"/>
          </a:p>
        </p:txBody>
      </p:sp>
      <p:sp>
        <p:nvSpPr>
          <p:cNvPr id="15" name="Text Placeholder 14"/>
          <p:cNvSpPr>
            <a:spLocks noGrp="1"/>
          </p:cNvSpPr>
          <p:nvPr>
            <p:ph type="body" sz="quarter" idx="14"/>
          </p:nvPr>
        </p:nvSpPr>
        <p:spPr>
          <a:xfrm>
            <a:off x="676656" y="1524000"/>
            <a:ext cx="3381375" cy="329565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13">
              <a:alphaModFix amt="15000"/>
            </a:blip>
            <a:srcRect/>
            <a:tile tx="0" ty="0" sx="76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85800" y="274638"/>
            <a:ext cx="7772400" cy="1143000"/>
          </a:xfrm>
          <a:prstGeom prst="rect">
            <a:avLst/>
          </a:prstGeom>
        </p:spPr>
        <p:txBody>
          <a:bodyPr vert="horz" lIns="0" tIns="45720" rIns="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1600200"/>
            <a:ext cx="7772400" cy="4525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00800" y="6416675"/>
            <a:ext cx="1981200" cy="365125"/>
          </a:xfrm>
          <a:prstGeom prst="rect">
            <a:avLst/>
          </a:prstGeom>
        </p:spPr>
        <p:txBody>
          <a:bodyPr vert="horz" lIns="0" tIns="45720" rIns="0" bIns="0" rtlCol="0" anchor="b" anchorCtr="0"/>
          <a:lstStyle>
            <a:lvl1pPr algn="r">
              <a:defRPr lang="en-US" sz="900" kern="1200" cap="all" spc="110" baseline="0" smtClean="0">
                <a:solidFill>
                  <a:srgbClr val="4D4D4D"/>
                </a:solidFill>
                <a:latin typeface="+mn-lt"/>
                <a:ea typeface="+mn-ea"/>
                <a:cs typeface="+mn-cs"/>
              </a:defRPr>
            </a:lvl1pPr>
          </a:lstStyle>
          <a:p>
            <a:r>
              <a:rPr lang="en-US" smtClean="0"/>
              <a:t>7/12/2011</a:t>
            </a:r>
            <a:endParaRPr lang="en-US"/>
          </a:p>
        </p:txBody>
      </p:sp>
      <p:sp>
        <p:nvSpPr>
          <p:cNvPr id="5" name="Footer Placeholder 4"/>
          <p:cNvSpPr>
            <a:spLocks noGrp="1"/>
          </p:cNvSpPr>
          <p:nvPr>
            <p:ph type="ftr" sz="quarter" idx="3"/>
          </p:nvPr>
        </p:nvSpPr>
        <p:spPr>
          <a:xfrm>
            <a:off x="228600" y="6416675"/>
            <a:ext cx="2895600" cy="365125"/>
          </a:xfrm>
          <a:prstGeom prst="rect">
            <a:avLst/>
          </a:prstGeom>
        </p:spPr>
        <p:txBody>
          <a:bodyPr vert="horz" lIns="0" tIns="45720" rIns="0" bIns="0" rtlCol="0" anchor="b" anchorCtr="0"/>
          <a:lstStyle>
            <a:lvl1pPr algn="l">
              <a:defRPr sz="900" cap="all" spc="110" baseline="0">
                <a:solidFill>
                  <a:srgbClr val="4D4D4D"/>
                </a:solidFill>
              </a:defRPr>
            </a:lvl1pPr>
          </a:lstStyle>
          <a:p>
            <a:r>
              <a:rPr lang="en-US" smtClean="0"/>
              <a:t>Arizona Geological Survey</a:t>
            </a:r>
            <a:endParaRPr lang="en-US"/>
          </a:p>
        </p:txBody>
      </p:sp>
      <p:sp>
        <p:nvSpPr>
          <p:cNvPr id="6" name="Slide Number Placeholder 5"/>
          <p:cNvSpPr>
            <a:spLocks noGrp="1"/>
          </p:cNvSpPr>
          <p:nvPr>
            <p:ph type="sldNum" sz="quarter" idx="4"/>
          </p:nvPr>
        </p:nvSpPr>
        <p:spPr>
          <a:xfrm>
            <a:off x="8458200" y="6416675"/>
            <a:ext cx="457200" cy="365125"/>
          </a:xfrm>
          <a:prstGeom prst="rect">
            <a:avLst/>
          </a:prstGeom>
        </p:spPr>
        <p:txBody>
          <a:bodyPr vert="horz" lIns="0" tIns="45720" rIns="0" bIns="0" rtlCol="0" anchor="b" anchorCtr="0"/>
          <a:lstStyle>
            <a:lvl1pPr algn="r">
              <a:defRPr sz="1100" b="1" baseline="0">
                <a:solidFill>
                  <a:srgbClr val="4D4D4D"/>
                </a:solidFill>
              </a:defRPr>
            </a:lvl1pPr>
          </a:lstStyle>
          <a:p>
            <a:fld id="{FC2BBF87-D546-472C-9B20-23A40DCD03C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p:txStyles>
    <p:title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mw.usgin.org/"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repository.usgin.org/"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tategeothermaldata.org/" TargetMode="External"/><Relationship Id="rId2" Type="http://schemas.openxmlformats.org/officeDocument/2006/relationships/hyperlink" Target="http://lab.usgin.org/"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57200"/>
            <a:ext cx="6629400" cy="2438400"/>
          </a:xfrm>
        </p:spPr>
        <p:txBody>
          <a:bodyPr>
            <a:noAutofit/>
          </a:bodyPr>
          <a:lstStyle/>
          <a:p>
            <a:pPr>
              <a:lnSpc>
                <a:spcPct val="150000"/>
              </a:lnSpc>
            </a:pPr>
            <a:r>
              <a:rPr lang="en-US" dirty="0" smtClean="0"/>
              <a:t>State Geothermal Data  and </a:t>
            </a:r>
            <a:r>
              <a:rPr lang="en-US" dirty="0"/>
              <a:t>the US Geoscience Information Network </a:t>
            </a:r>
          </a:p>
        </p:txBody>
      </p:sp>
      <p:sp>
        <p:nvSpPr>
          <p:cNvPr id="3" name="Subtitle 2"/>
          <p:cNvSpPr>
            <a:spLocks noGrp="1"/>
          </p:cNvSpPr>
          <p:nvPr>
            <p:ph type="subTitle" idx="1"/>
          </p:nvPr>
        </p:nvSpPr>
        <p:spPr>
          <a:xfrm>
            <a:off x="4495800" y="3048000"/>
            <a:ext cx="3886200" cy="990600"/>
          </a:xfrm>
        </p:spPr>
        <p:txBody>
          <a:bodyPr>
            <a:normAutofit fontScale="92500" lnSpcReduction="20000"/>
          </a:bodyPr>
          <a:lstStyle/>
          <a:p>
            <a:r>
              <a:rPr lang="en-US" dirty="0" smtClean="0"/>
              <a:t>System Design and Progress Report</a:t>
            </a:r>
          </a:p>
          <a:p>
            <a:r>
              <a:rPr lang="en-US" dirty="0" smtClean="0"/>
              <a:t>Stephen M Richard, AZGS</a:t>
            </a:r>
          </a:p>
          <a:p>
            <a:r>
              <a:rPr lang="en-US" dirty="0" smtClean="0"/>
              <a:t>CSIG 2011, SDSC</a:t>
            </a:r>
            <a:endParaRPr lang="en-US" dirty="0"/>
          </a:p>
        </p:txBody>
      </p:sp>
      <p:pic>
        <p:nvPicPr>
          <p:cNvPr id="4" name="Picture 25" descr="DOE_Logo_0428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4446659"/>
            <a:ext cx="1371600" cy="3444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7" descr="logo-NS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4114800"/>
            <a:ext cx="952422" cy="952422"/>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p:nvSpPr>
        <p:spPr bwMode="auto">
          <a:xfrm>
            <a:off x="32657" y="4191000"/>
            <a:ext cx="5236029" cy="120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03" tIns="45702" rIns="91403" bIns="45702">
            <a:spAutoFit/>
          </a:bodyPr>
          <a:lstStyle>
            <a:lvl1pPr defTabSz="5405438">
              <a:defRPr>
                <a:solidFill>
                  <a:schemeClr val="tx1"/>
                </a:solidFill>
                <a:latin typeface="Arial" charset="0"/>
              </a:defRPr>
            </a:lvl1pPr>
            <a:lvl2pPr marL="454025" defTabSz="5405438">
              <a:defRPr>
                <a:solidFill>
                  <a:schemeClr val="tx1"/>
                </a:solidFill>
                <a:latin typeface="Arial" charset="0"/>
              </a:defRPr>
            </a:lvl2pPr>
            <a:lvl3pPr marL="915988" defTabSz="5405438">
              <a:defRPr>
                <a:solidFill>
                  <a:schemeClr val="tx1"/>
                </a:solidFill>
                <a:latin typeface="Arial" charset="0"/>
              </a:defRPr>
            </a:lvl3pPr>
            <a:lvl4pPr marL="1368425" defTabSz="5405438">
              <a:defRPr>
                <a:solidFill>
                  <a:schemeClr val="tx1"/>
                </a:solidFill>
                <a:latin typeface="Arial" charset="0"/>
              </a:defRPr>
            </a:lvl4pPr>
            <a:lvl5pPr marL="1831975" defTabSz="5405438">
              <a:defRPr>
                <a:solidFill>
                  <a:schemeClr val="tx1"/>
                </a:solidFill>
                <a:latin typeface="Arial" charset="0"/>
              </a:defRPr>
            </a:lvl5pPr>
            <a:lvl6pPr marL="2289175" defTabSz="5405438" fontAlgn="base">
              <a:spcBef>
                <a:spcPct val="0"/>
              </a:spcBef>
              <a:spcAft>
                <a:spcPct val="0"/>
              </a:spcAft>
              <a:defRPr>
                <a:solidFill>
                  <a:schemeClr val="tx1"/>
                </a:solidFill>
                <a:latin typeface="Arial" charset="0"/>
              </a:defRPr>
            </a:lvl6pPr>
            <a:lvl7pPr marL="2746375" defTabSz="5405438" fontAlgn="base">
              <a:spcBef>
                <a:spcPct val="0"/>
              </a:spcBef>
              <a:spcAft>
                <a:spcPct val="0"/>
              </a:spcAft>
              <a:defRPr>
                <a:solidFill>
                  <a:schemeClr val="tx1"/>
                </a:solidFill>
                <a:latin typeface="Arial" charset="0"/>
              </a:defRPr>
            </a:lvl7pPr>
            <a:lvl8pPr marL="3203575" defTabSz="5405438" fontAlgn="base">
              <a:spcBef>
                <a:spcPct val="0"/>
              </a:spcBef>
              <a:spcAft>
                <a:spcPct val="0"/>
              </a:spcAft>
              <a:defRPr>
                <a:solidFill>
                  <a:schemeClr val="tx1"/>
                </a:solidFill>
                <a:latin typeface="Arial" charset="0"/>
              </a:defRPr>
            </a:lvl8pPr>
            <a:lvl9pPr marL="3660775" defTabSz="5405438" fontAlgn="base">
              <a:spcBef>
                <a:spcPct val="0"/>
              </a:spcBef>
              <a:spcAft>
                <a:spcPct val="0"/>
              </a:spcAft>
              <a:defRPr>
                <a:solidFill>
                  <a:schemeClr val="tx1"/>
                </a:solidFill>
                <a:latin typeface="Arial" charset="0"/>
              </a:defRPr>
            </a:lvl9pPr>
          </a:lstStyle>
          <a:p>
            <a:r>
              <a:rPr lang="en-US" sz="1200" dirty="0" smtClean="0">
                <a:solidFill>
                  <a:srgbClr val="060402"/>
                </a:solidFill>
              </a:rPr>
              <a:t>Funding from </a:t>
            </a:r>
            <a:r>
              <a:rPr lang="en-US" sz="1200" dirty="0">
                <a:solidFill>
                  <a:srgbClr val="060402"/>
                </a:solidFill>
              </a:rPr>
              <a:t>the National Science Foundation under award EAR-0753154 to </a:t>
            </a:r>
            <a:r>
              <a:rPr lang="en-US" sz="1200" dirty="0">
                <a:solidFill>
                  <a:schemeClr val="accent4">
                    <a:lumMod val="10000"/>
                  </a:schemeClr>
                </a:solidFill>
              </a:rPr>
              <a:t>the </a:t>
            </a:r>
            <a:r>
              <a:rPr lang="en-US" sz="1200" dirty="0" smtClean="0">
                <a:solidFill>
                  <a:schemeClr val="accent4">
                    <a:lumMod val="10000"/>
                  </a:schemeClr>
                </a:solidFill>
              </a:rPr>
              <a:t> AZGS,  </a:t>
            </a:r>
            <a:r>
              <a:rPr lang="en-US" sz="1200" dirty="0">
                <a:solidFill>
                  <a:schemeClr val="accent4">
                    <a:lumMod val="10000"/>
                  </a:schemeClr>
                </a:solidFill>
              </a:rPr>
              <a:t>acting on behalf of the Association of American State </a:t>
            </a:r>
            <a:r>
              <a:rPr lang="en-US" sz="1200" dirty="0" smtClean="0">
                <a:solidFill>
                  <a:schemeClr val="accent4">
                    <a:lumMod val="10000"/>
                  </a:schemeClr>
                </a:solidFill>
              </a:rPr>
              <a:t>Geologists and by </a:t>
            </a:r>
            <a:r>
              <a:rPr lang="en-US" sz="1200" dirty="0">
                <a:solidFill>
                  <a:schemeClr val="accent4">
                    <a:lumMod val="10000"/>
                  </a:schemeClr>
                </a:solidFill>
              </a:rPr>
              <a:t>the U.S. Department of Energy under award DE-EE1002850 to the </a:t>
            </a:r>
            <a:r>
              <a:rPr lang="en-US" sz="1200" dirty="0" smtClean="0">
                <a:solidFill>
                  <a:schemeClr val="accent4">
                    <a:lumMod val="10000"/>
                  </a:schemeClr>
                </a:solidFill>
              </a:rPr>
              <a:t>AZGs acting </a:t>
            </a:r>
            <a:r>
              <a:rPr lang="en-US" sz="1200" dirty="0">
                <a:solidFill>
                  <a:schemeClr val="accent4">
                    <a:lumMod val="10000"/>
                  </a:schemeClr>
                </a:solidFill>
              </a:rPr>
              <a:t>on behalf of the Association of American State Geologists</a:t>
            </a:r>
          </a:p>
          <a:p>
            <a:endParaRPr lang="en-US" sz="1200" dirty="0">
              <a:solidFill>
                <a:srgbClr val="060402"/>
              </a:solidFill>
            </a:endParaRPr>
          </a:p>
        </p:txBody>
      </p:sp>
    </p:spTree>
    <p:extLst>
      <p:ext uri="{BB962C8B-B14F-4D97-AF65-F5344CB8AC3E}">
        <p14:creationId xmlns:p14="http://schemas.microsoft.com/office/powerpoint/2010/main" val="2392879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719"/>
            <a:ext cx="8001000" cy="53371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340" name="Text Box 4"/>
          <p:cNvSpPr txBox="1">
            <a:spLocks noChangeArrowheads="1"/>
          </p:cNvSpPr>
          <p:nvPr/>
        </p:nvSpPr>
        <p:spPr bwMode="auto">
          <a:xfrm>
            <a:off x="609600" y="136206"/>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4000" b="1" dirty="0">
                <a:solidFill>
                  <a:srgbClr val="FFFF00"/>
                </a:solidFill>
              </a:rPr>
              <a:t>USGIN System overview</a:t>
            </a:r>
          </a:p>
        </p:txBody>
      </p:sp>
      <p:sp>
        <p:nvSpPr>
          <p:cNvPr id="61445" name="Oval 5"/>
          <p:cNvSpPr>
            <a:spLocks noChangeArrowheads="1"/>
          </p:cNvSpPr>
          <p:nvPr/>
        </p:nvSpPr>
        <p:spPr bwMode="auto">
          <a:xfrm rot="-782738">
            <a:off x="1219200" y="1025844"/>
            <a:ext cx="3810000" cy="10668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 name="Oval 6"/>
          <p:cNvSpPr>
            <a:spLocks noChangeArrowheads="1"/>
          </p:cNvSpPr>
          <p:nvPr/>
        </p:nvSpPr>
        <p:spPr bwMode="auto">
          <a:xfrm rot="922000">
            <a:off x="5562600" y="2778444"/>
            <a:ext cx="838200" cy="22860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7" name="Oval 7"/>
          <p:cNvSpPr>
            <a:spLocks noChangeArrowheads="1"/>
          </p:cNvSpPr>
          <p:nvPr/>
        </p:nvSpPr>
        <p:spPr bwMode="auto">
          <a:xfrm rot="709197">
            <a:off x="990600" y="4226244"/>
            <a:ext cx="3352800" cy="13716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2337445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fade">
                                      <p:cBhvr>
                                        <p:cTn id="7" dur="2000"/>
                                        <p:tgtEl>
                                          <p:spTgt spid="61445"/>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61446"/>
                                        </p:tgtEl>
                                        <p:attrNameLst>
                                          <p:attrName>style.visibility</p:attrName>
                                        </p:attrNameLst>
                                      </p:cBhvr>
                                      <p:to>
                                        <p:strVal val="visible"/>
                                      </p:to>
                                    </p:set>
                                    <p:anim calcmode="lin" valueType="num">
                                      <p:cBhvr>
                                        <p:cTn id="10" dur="1000" fill="hold"/>
                                        <p:tgtEl>
                                          <p:spTgt spid="61446"/>
                                        </p:tgtEl>
                                        <p:attrNameLst>
                                          <p:attrName>ppt_w</p:attrName>
                                        </p:attrNameLst>
                                      </p:cBhvr>
                                      <p:tavLst>
                                        <p:tav tm="0">
                                          <p:val>
                                            <p:strVal val="#ppt_w*0.70"/>
                                          </p:val>
                                        </p:tav>
                                        <p:tav tm="100000">
                                          <p:val>
                                            <p:strVal val="#ppt_w"/>
                                          </p:val>
                                        </p:tav>
                                      </p:tavLst>
                                    </p:anim>
                                    <p:anim calcmode="lin" valueType="num">
                                      <p:cBhvr>
                                        <p:cTn id="11" dur="1000" fill="hold"/>
                                        <p:tgtEl>
                                          <p:spTgt spid="61446"/>
                                        </p:tgtEl>
                                        <p:attrNameLst>
                                          <p:attrName>ppt_h</p:attrName>
                                        </p:attrNameLst>
                                      </p:cBhvr>
                                      <p:tavLst>
                                        <p:tav tm="0">
                                          <p:val>
                                            <p:strVal val="#ppt_h"/>
                                          </p:val>
                                        </p:tav>
                                        <p:tav tm="100000">
                                          <p:val>
                                            <p:strVal val="#ppt_h"/>
                                          </p:val>
                                        </p:tav>
                                      </p:tavLst>
                                    </p:anim>
                                    <p:animEffect transition="in" filter="fade">
                                      <p:cBhvr>
                                        <p:cTn id="12" dur="1000"/>
                                        <p:tgtEl>
                                          <p:spTgt spid="614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447"/>
                                        </p:tgtEl>
                                        <p:attrNameLst>
                                          <p:attrName>style.visibility</p:attrName>
                                        </p:attrNameLst>
                                      </p:cBhvr>
                                      <p:to>
                                        <p:strVal val="visible"/>
                                      </p:to>
                                    </p:set>
                                    <p:animEffect transition="in" filter="fade">
                                      <p:cBhvr>
                                        <p:cTn id="15" dur="2000"/>
                                        <p:tgtEl>
                                          <p:spTgt spid="61447"/>
                                        </p:tgtEl>
                                      </p:cBhvr>
                                    </p:animEffect>
                                  </p:childTnLst>
                                </p:cTn>
                              </p:par>
                              <p:par>
                                <p:cTn id="16" presetID="9" presetClass="emph" presetSubtype="0" nodeType="withEffect">
                                  <p:stCondLst>
                                    <p:cond delay="0"/>
                                  </p:stCondLst>
                                  <p:childTnLst>
                                    <p:set>
                                      <p:cBhvr rctx="PPT">
                                        <p:cTn id="17" dur="indefinite"/>
                                        <p:tgtEl>
                                          <p:spTgt spid="14339"/>
                                        </p:tgtEl>
                                        <p:attrNameLst>
                                          <p:attrName>style.opacity</p:attrName>
                                        </p:attrNameLst>
                                      </p:cBhvr>
                                      <p:to>
                                        <p:strVal val="0.75"/>
                                      </p:to>
                                    </p:set>
                                    <p:animEffect filter="image" prLst="opacity: 0.75">
                                      <p:cBhvr rctx="IE">
                                        <p:cTn id="18" dur="indefinite"/>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animBg="1"/>
      <p:bldP spid="61446" grpId="0" animBg="1"/>
      <p:bldP spid="614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225" y="274638"/>
            <a:ext cx="8527549" cy="563562"/>
          </a:xfrm>
        </p:spPr>
        <p:txBody>
          <a:bodyPr>
            <a:normAutofit fontScale="90000"/>
          </a:bodyPr>
          <a:lstStyle/>
          <a:p>
            <a:r>
              <a:rPr lang="en-US" dirty="0" smtClean="0"/>
              <a:t>The National Geothermal Data System</a:t>
            </a:r>
            <a:endParaRPr lang="en-US" dirty="0"/>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grpSp>
        <p:nvGrpSpPr>
          <p:cNvPr id="8" name="Group 7"/>
          <p:cNvGrpSpPr/>
          <p:nvPr/>
        </p:nvGrpSpPr>
        <p:grpSpPr>
          <a:xfrm>
            <a:off x="308225" y="957627"/>
            <a:ext cx="8527549" cy="2318973"/>
            <a:chOff x="0" y="76200"/>
            <a:chExt cx="8527549" cy="2318973"/>
          </a:xfrm>
        </p:grpSpPr>
        <p:sp>
          <p:nvSpPr>
            <p:cNvPr id="11" name="Rounded Rectangle 10"/>
            <p:cNvSpPr/>
            <p:nvPr/>
          </p:nvSpPr>
          <p:spPr>
            <a:xfrm>
              <a:off x="0" y="76200"/>
              <a:ext cx="8527549" cy="231897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ounded Rectangle 4"/>
            <p:cNvSpPr/>
            <p:nvPr/>
          </p:nvSpPr>
          <p:spPr>
            <a:xfrm>
              <a:off x="67920" y="144120"/>
              <a:ext cx="8391709" cy="2183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6500" b="0" i="0" u="none" strike="noStrike" kern="1200" cap="none" normalizeH="0" baseline="0" dirty="0" smtClean="0">
                <a:ln>
                  <a:noFill/>
                </a:ln>
                <a:solidFill>
                  <a:srgbClr val="0000CC"/>
                </a:solidFill>
                <a:effectLst/>
                <a:latin typeface="Arial" charset="0"/>
              </a:endParaRPr>
            </a:p>
          </p:txBody>
        </p:sp>
      </p:gr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3099" y="1075412"/>
            <a:ext cx="5257800" cy="2083403"/>
          </a:xfrm>
          <a:prstGeom prst="rect">
            <a:avLst/>
          </a:prstGeom>
        </p:spPr>
      </p:pic>
      <p:grpSp>
        <p:nvGrpSpPr>
          <p:cNvPr id="13" name="Group 12"/>
          <p:cNvGrpSpPr/>
          <p:nvPr/>
        </p:nvGrpSpPr>
        <p:grpSpPr>
          <a:xfrm>
            <a:off x="1143000" y="3818722"/>
            <a:ext cx="1598116" cy="1709374"/>
            <a:chOff x="3425" y="2546900"/>
            <a:chExt cx="1598116" cy="2318973"/>
          </a:xfrm>
        </p:grpSpPr>
        <p:sp>
          <p:nvSpPr>
            <p:cNvPr id="26" name="Rounded Rectangle 25"/>
            <p:cNvSpPr/>
            <p:nvPr/>
          </p:nvSpPr>
          <p:spPr>
            <a:xfrm>
              <a:off x="3425" y="2546900"/>
              <a:ext cx="1598116" cy="231897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ounded Rectangle 4"/>
            <p:cNvSpPr/>
            <p:nvPr/>
          </p:nvSpPr>
          <p:spPr>
            <a:xfrm>
              <a:off x="50232" y="2593708"/>
              <a:ext cx="1504502" cy="22253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500" b="0" i="0" u="none" strike="noStrike" kern="1200" cap="none" normalizeH="0" baseline="0" dirty="0" smtClean="0">
                <a:ln>
                  <a:noFill/>
                </a:ln>
                <a:solidFill>
                  <a:schemeClr val="tx1"/>
                </a:solidFill>
                <a:effectLst/>
                <a:latin typeface="+mn-lt"/>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500" b="0" i="0" u="none" strike="noStrike" kern="1200" cap="none" normalizeH="0" baseline="0" dirty="0" smtClean="0">
                <a:ln>
                  <a:noFill/>
                </a:ln>
                <a:solidFill>
                  <a:schemeClr val="tx1"/>
                </a:solidFill>
                <a:effectLst/>
                <a:latin typeface="+mn-l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chemeClr val="tx1"/>
                  </a:solidFill>
                  <a:effectLst/>
                  <a:latin typeface="+mn-lt"/>
                </a:rPr>
                <a:t>DOE &amp; USGS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chemeClr val="tx1"/>
                  </a:solidFill>
                  <a:effectLst/>
                  <a:latin typeface="+mn-lt"/>
                </a:rPr>
                <a:t>Data</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500" b="1" i="1" u="none" strike="noStrike" kern="1200" cap="none" normalizeH="0" baseline="0" dirty="0" smtClean="0">
                <a:ln>
                  <a:noFill/>
                </a:ln>
                <a:solidFill>
                  <a:schemeClr val="tx1"/>
                </a:solidFill>
                <a:effectLst/>
                <a:latin typeface="+mn-l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1" u="none" strike="noStrike" kern="1200" cap="none" normalizeH="0" baseline="0" dirty="0" smtClean="0">
                  <a:ln>
                    <a:noFill/>
                  </a:ln>
                  <a:solidFill>
                    <a:schemeClr val="tx1"/>
                  </a:solidFill>
                  <a:effectLst/>
                  <a:latin typeface="+mn-lt"/>
                </a:rPr>
                <a:t>Boise State University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500" b="1" i="1" u="none" strike="noStrike" kern="1200" cap="none" normalizeH="0" baseline="0" dirty="0" smtClean="0">
                <a:ln>
                  <a:noFill/>
                </a:ln>
                <a:solidFill>
                  <a:schemeClr val="tx1"/>
                </a:solidFill>
                <a:effectLst/>
                <a:latin typeface="+mn-lt"/>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500" b="1" i="0" u="none" strike="noStrike" kern="1200" cap="none" normalizeH="0" baseline="0" dirty="0" smtClean="0">
                <a:ln>
                  <a:noFill/>
                </a:ln>
                <a:solidFill>
                  <a:schemeClr val="tx1"/>
                </a:solidFill>
                <a:effectLst/>
                <a:latin typeface="+mn-lt"/>
              </a:endParaRPr>
            </a:p>
          </p:txBody>
        </p:sp>
      </p:grpSp>
      <p:grpSp>
        <p:nvGrpSpPr>
          <p:cNvPr id="14" name="Group 13"/>
          <p:cNvGrpSpPr/>
          <p:nvPr/>
        </p:nvGrpSpPr>
        <p:grpSpPr>
          <a:xfrm>
            <a:off x="2875358" y="3853225"/>
            <a:ext cx="1598116" cy="1709374"/>
            <a:chOff x="1735783" y="2546901"/>
            <a:chExt cx="1598116" cy="2318973"/>
          </a:xfrm>
        </p:grpSpPr>
        <p:sp>
          <p:nvSpPr>
            <p:cNvPr id="24" name="Rounded Rectangle 23"/>
            <p:cNvSpPr/>
            <p:nvPr/>
          </p:nvSpPr>
          <p:spPr>
            <a:xfrm>
              <a:off x="1735783" y="2546901"/>
              <a:ext cx="1598116" cy="231897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Rounded Rectangle 6"/>
            <p:cNvSpPr/>
            <p:nvPr/>
          </p:nvSpPr>
          <p:spPr>
            <a:xfrm>
              <a:off x="1782590" y="2593708"/>
              <a:ext cx="1504502" cy="22253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chemeClr val="tx1"/>
                  </a:solidFill>
                  <a:effectLst/>
                  <a:latin typeface="+mn-lt"/>
                </a:rPr>
                <a:t>National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chemeClr val="tx1"/>
                  </a:solidFill>
                  <a:effectLst/>
                  <a:latin typeface="+mn-lt"/>
                </a:rPr>
                <a:t>Assessment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500" b="1" i="0" u="none" strike="noStrike" kern="1200" cap="none" normalizeH="0" baseline="0" dirty="0" smtClean="0">
                <a:ln>
                  <a:noFill/>
                </a:ln>
                <a:solidFill>
                  <a:schemeClr val="tx1"/>
                </a:solidFill>
                <a:effectLst/>
                <a:latin typeface="+mn-l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1" u="none" strike="noStrike" kern="1200" cap="none" normalizeH="0" baseline="0" dirty="0" smtClean="0">
                  <a:ln>
                    <a:noFill/>
                  </a:ln>
                  <a:solidFill>
                    <a:schemeClr val="tx1"/>
                  </a:solidFill>
                  <a:effectLst/>
                  <a:latin typeface="+mn-lt"/>
                </a:rPr>
                <a:t>USGS </a:t>
              </a:r>
            </a:p>
          </p:txBody>
        </p:sp>
      </p:grpSp>
      <p:grpSp>
        <p:nvGrpSpPr>
          <p:cNvPr id="15" name="Group 14"/>
          <p:cNvGrpSpPr/>
          <p:nvPr/>
        </p:nvGrpSpPr>
        <p:grpSpPr>
          <a:xfrm>
            <a:off x="4607716" y="3853224"/>
            <a:ext cx="1598116" cy="1709375"/>
            <a:chOff x="3468141" y="2546901"/>
            <a:chExt cx="1598116" cy="2318973"/>
          </a:xfrm>
        </p:grpSpPr>
        <p:sp>
          <p:nvSpPr>
            <p:cNvPr id="22" name="Rounded Rectangle 21"/>
            <p:cNvSpPr/>
            <p:nvPr/>
          </p:nvSpPr>
          <p:spPr>
            <a:xfrm>
              <a:off x="3468141" y="2546901"/>
              <a:ext cx="1598116" cy="231897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ounded Rectangle 8"/>
            <p:cNvSpPr/>
            <p:nvPr/>
          </p:nvSpPr>
          <p:spPr>
            <a:xfrm>
              <a:off x="3514948" y="2593708"/>
              <a:ext cx="1504502" cy="22253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chemeClr val="tx1"/>
                  </a:solidFill>
                  <a:effectLst/>
                  <a:latin typeface="+mn-lt"/>
                </a:rPr>
                <a:t>University Data</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500" b="1" i="0" u="none" strike="noStrike" kern="1200" cap="none" normalizeH="0" baseline="0" dirty="0" smtClean="0">
                <a:ln>
                  <a:noFill/>
                </a:ln>
                <a:solidFill>
                  <a:schemeClr val="tx1"/>
                </a:solidFill>
                <a:effectLst/>
                <a:latin typeface="+mn-l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1" u="none" strike="noStrike" kern="1200" cap="none" normalizeH="0" baseline="0" dirty="0" smtClean="0">
                  <a:ln>
                    <a:noFill/>
                  </a:ln>
                  <a:solidFill>
                    <a:schemeClr val="tx1"/>
                  </a:solidFill>
                  <a:effectLst/>
                  <a:latin typeface="+mn-lt"/>
                </a:rPr>
                <a:t>Southern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1" u="none" strike="noStrike" kern="1200" cap="none" normalizeH="0" baseline="0" dirty="0" smtClean="0">
                  <a:ln>
                    <a:noFill/>
                  </a:ln>
                  <a:solidFill>
                    <a:schemeClr val="tx1"/>
                  </a:solidFill>
                  <a:effectLst/>
                  <a:latin typeface="+mn-lt"/>
                </a:rPr>
                <a:t>Methodist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1" u="none" strike="noStrike" kern="1200" cap="none" normalizeH="0" baseline="0" dirty="0" smtClean="0">
                  <a:ln>
                    <a:noFill/>
                  </a:ln>
                  <a:solidFill>
                    <a:schemeClr val="tx1"/>
                  </a:solidFill>
                  <a:effectLst/>
                  <a:latin typeface="+mn-lt"/>
                </a:rPr>
                <a:t>University</a:t>
              </a:r>
            </a:p>
          </p:txBody>
        </p:sp>
      </p:grpSp>
      <p:sp>
        <p:nvSpPr>
          <p:cNvPr id="20" name="Rounded Rectangle 19"/>
          <p:cNvSpPr/>
          <p:nvPr/>
        </p:nvSpPr>
        <p:spPr>
          <a:xfrm>
            <a:off x="6340074" y="3818723"/>
            <a:ext cx="1598116" cy="1709374"/>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ounded Rectangle 10"/>
          <p:cNvSpPr/>
          <p:nvPr/>
        </p:nvSpPr>
        <p:spPr>
          <a:xfrm>
            <a:off x="6386881" y="3900032"/>
            <a:ext cx="1504502" cy="1662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fontAlgn="base">
              <a:spcBef>
                <a:spcPct val="0"/>
              </a:spcBef>
              <a:spcAft>
                <a:spcPct val="0"/>
              </a:spcAft>
            </a:pPr>
            <a:r>
              <a:rPr lang="en-US" sz="1500" b="1" dirty="0" smtClean="0">
                <a:solidFill>
                  <a:schemeClr val="tx1"/>
                </a:solidFill>
              </a:rPr>
              <a:t>State </a:t>
            </a:r>
            <a:r>
              <a:rPr lang="en-US" sz="1500" b="1" dirty="0">
                <a:solidFill>
                  <a:schemeClr val="tx1"/>
                </a:solidFill>
              </a:rPr>
              <a:t>Geological </a:t>
            </a:r>
          </a:p>
          <a:p>
            <a:pPr lvl="0" algn="ctr" fontAlgn="base">
              <a:spcBef>
                <a:spcPct val="0"/>
              </a:spcBef>
              <a:spcAft>
                <a:spcPct val="0"/>
              </a:spcAft>
            </a:pPr>
            <a:r>
              <a:rPr lang="en-US" sz="1500" b="1" dirty="0">
                <a:solidFill>
                  <a:schemeClr val="tx1"/>
                </a:solidFill>
              </a:rPr>
              <a:t>Survey </a:t>
            </a:r>
            <a:r>
              <a:rPr lang="en-US" sz="1500" b="1" dirty="0" smtClean="0">
                <a:solidFill>
                  <a:schemeClr val="tx1"/>
                </a:solidFill>
              </a:rPr>
              <a:t> Data</a:t>
            </a:r>
            <a:endParaRPr lang="en-US" sz="1500" b="1" dirty="0">
              <a:solidFill>
                <a:schemeClr val="tx1"/>
              </a:solidFill>
            </a:endParaRPr>
          </a:p>
          <a:p>
            <a:pPr lvl="0" algn="ctr" fontAlgn="base">
              <a:spcBef>
                <a:spcPct val="0"/>
              </a:spcBef>
              <a:spcAft>
                <a:spcPct val="0"/>
              </a:spcAft>
            </a:pPr>
            <a:endParaRPr lang="en-US" sz="1500" b="1" dirty="0">
              <a:solidFill>
                <a:schemeClr val="tx1"/>
              </a:solidFill>
            </a:endParaRPr>
          </a:p>
          <a:p>
            <a:pPr lvl="0" algn="ctr" fontAlgn="base">
              <a:spcBef>
                <a:spcPct val="0"/>
              </a:spcBef>
              <a:spcAft>
                <a:spcPct val="0"/>
              </a:spcAft>
            </a:pPr>
            <a:r>
              <a:rPr lang="en-US" sz="1500" b="1" i="1" dirty="0">
                <a:solidFill>
                  <a:schemeClr val="tx1"/>
                </a:solidFill>
              </a:rPr>
              <a:t>AASG - AZGS</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500" b="1" i="1" u="none" strike="noStrike" kern="1200" cap="none" normalizeH="0" baseline="0" dirty="0" smtClean="0">
              <a:ln>
                <a:noFill/>
              </a:ln>
              <a:solidFill>
                <a:schemeClr val="tx1"/>
              </a:solidFill>
              <a:effectLst/>
              <a:latin typeface="+mn-lt"/>
            </a:endParaRPr>
          </a:p>
        </p:txBody>
      </p:sp>
      <p:grpSp>
        <p:nvGrpSpPr>
          <p:cNvPr id="17" name="Group 16"/>
          <p:cNvGrpSpPr/>
          <p:nvPr/>
        </p:nvGrpSpPr>
        <p:grpSpPr>
          <a:xfrm>
            <a:off x="376145" y="3384154"/>
            <a:ext cx="8459629" cy="349646"/>
            <a:chOff x="6932858" y="2546901"/>
            <a:chExt cx="1598116" cy="2318973"/>
          </a:xfrm>
        </p:grpSpPr>
        <p:sp>
          <p:nvSpPr>
            <p:cNvPr id="18" name="Rounded Rectangle 17"/>
            <p:cNvSpPr/>
            <p:nvPr/>
          </p:nvSpPr>
          <p:spPr>
            <a:xfrm>
              <a:off x="6932858" y="2546901"/>
              <a:ext cx="1598116" cy="231897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ounded Rectangle 12"/>
            <p:cNvSpPr/>
            <p:nvPr/>
          </p:nvSpPr>
          <p:spPr>
            <a:xfrm>
              <a:off x="6979665" y="2593708"/>
              <a:ext cx="1504502" cy="22253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chemeClr val="tx1"/>
                  </a:solidFill>
                  <a:effectLst/>
                  <a:latin typeface="+mn-lt"/>
                </a:rPr>
                <a:t>DOE  Geothermal Technologies Program-funded  projects</a:t>
              </a:r>
            </a:p>
          </p:txBody>
        </p:sp>
      </p:grpSp>
    </p:spTree>
    <p:extLst>
      <p:ext uri="{BB962C8B-B14F-4D97-AF65-F5344CB8AC3E}">
        <p14:creationId xmlns:p14="http://schemas.microsoft.com/office/powerpoint/2010/main" val="394264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p:txBody>
          <a:bodyPr/>
          <a:lstStyle/>
          <a:p>
            <a:r>
              <a:rPr lang="en-US" smtClean="0"/>
              <a:t>Arizona Geological Survey</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8" y="283"/>
            <a:ext cx="8875043" cy="6857434"/>
          </a:xfrm>
          <a:prstGeom prst="rect">
            <a:avLst/>
          </a:prstGeom>
        </p:spPr>
      </p:pic>
    </p:spTree>
    <p:extLst>
      <p:ext uri="{BB962C8B-B14F-4D97-AF65-F5344CB8AC3E}">
        <p14:creationId xmlns:p14="http://schemas.microsoft.com/office/powerpoint/2010/main" val="30247910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7/12/2011</a:t>
            </a:r>
            <a:endParaRPr lang="en-US"/>
          </a:p>
        </p:txBody>
      </p:sp>
      <p:sp>
        <p:nvSpPr>
          <p:cNvPr id="3" name="Footer Placeholder 2"/>
          <p:cNvSpPr>
            <a:spLocks noGrp="1"/>
          </p:cNvSpPr>
          <p:nvPr>
            <p:ph type="ftr" sz="quarter" idx="11"/>
          </p:nvPr>
        </p:nvSpPr>
        <p:spPr/>
        <p:txBody>
          <a:bodyPr/>
          <a:lstStyle/>
          <a:p>
            <a:r>
              <a:rPr lang="en-US" smtClean="0"/>
              <a:t>Arizona Geological Survey</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8" y="283"/>
            <a:ext cx="8875043" cy="6857434"/>
          </a:xfrm>
          <a:prstGeom prst="rect">
            <a:avLst/>
          </a:prstGeom>
        </p:spPr>
      </p:pic>
    </p:spTree>
    <p:extLst>
      <p:ext uri="{BB962C8B-B14F-4D97-AF65-F5344CB8AC3E}">
        <p14:creationId xmlns:p14="http://schemas.microsoft.com/office/powerpoint/2010/main" val="406084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7/12/2011</a:t>
            </a:r>
            <a:endParaRPr lang="en-US"/>
          </a:p>
        </p:txBody>
      </p:sp>
      <p:sp>
        <p:nvSpPr>
          <p:cNvPr id="3" name="Footer Placeholder 2"/>
          <p:cNvSpPr>
            <a:spLocks noGrp="1"/>
          </p:cNvSpPr>
          <p:nvPr>
            <p:ph type="ftr" sz="quarter" idx="11"/>
          </p:nvPr>
        </p:nvSpPr>
        <p:spPr/>
        <p:txBody>
          <a:bodyPr/>
          <a:lstStyle/>
          <a:p>
            <a:r>
              <a:rPr lang="en-US" smtClean="0"/>
              <a:t>Arizona Geological Survey</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8" y="283"/>
            <a:ext cx="8875043" cy="6857434"/>
          </a:xfrm>
          <a:prstGeom prst="rect">
            <a:avLst/>
          </a:prstGeom>
        </p:spPr>
      </p:pic>
    </p:spTree>
    <p:extLst>
      <p:ext uri="{BB962C8B-B14F-4D97-AF65-F5344CB8AC3E}">
        <p14:creationId xmlns:p14="http://schemas.microsoft.com/office/powerpoint/2010/main" val="2174398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491" y="228600"/>
            <a:ext cx="5943600" cy="533400"/>
          </a:xfrm>
        </p:spPr>
        <p:txBody>
          <a:bodyPr>
            <a:noAutofit/>
          </a:bodyPr>
          <a:lstStyle/>
          <a:p>
            <a:r>
              <a:rPr lang="en-US" dirty="0" smtClean="0"/>
              <a:t>The Approach</a:t>
            </a:r>
            <a:endParaRPr lang="en-US" dirty="0"/>
          </a:p>
        </p:txBody>
      </p:sp>
      <p:sp>
        <p:nvSpPr>
          <p:cNvPr id="3" name="Date Placeholder 2"/>
          <p:cNvSpPr>
            <a:spLocks noGrp="1"/>
          </p:cNvSpPr>
          <p:nvPr>
            <p:ph type="dt" sz="half" idx="10"/>
          </p:nvPr>
        </p:nvSpPr>
        <p:spPr/>
        <p:txBody>
          <a:bodyPr/>
          <a:lstStyle/>
          <a:p>
            <a:r>
              <a:rPr lang="en-US" smtClean="0">
                <a:solidFill>
                  <a:srgbClr val="464653"/>
                </a:solidFill>
              </a:rPr>
              <a:t>7/12/2011</a:t>
            </a:r>
            <a:endParaRPr lang="en-US">
              <a:solidFill>
                <a:srgbClr val="464653"/>
              </a:solidFill>
            </a:endParaRPr>
          </a:p>
        </p:txBody>
      </p:sp>
      <p:sp>
        <p:nvSpPr>
          <p:cNvPr id="4" name="Footer Placeholder 3"/>
          <p:cNvSpPr>
            <a:spLocks noGrp="1"/>
          </p:cNvSpPr>
          <p:nvPr>
            <p:ph type="ftr" sz="quarter" idx="11"/>
          </p:nvPr>
        </p:nvSpPr>
        <p:spPr>
          <a:xfrm>
            <a:off x="228600" y="6416675"/>
            <a:ext cx="2895600" cy="365125"/>
          </a:xfrm>
        </p:spPr>
        <p:txBody>
          <a:bodyPr/>
          <a:lstStyle/>
          <a:p>
            <a:r>
              <a:rPr lang="en-US" smtClean="0">
                <a:solidFill>
                  <a:srgbClr val="464653"/>
                </a:solidFill>
              </a:rPr>
              <a:t>Arizona Geological Survey</a:t>
            </a:r>
            <a:endParaRPr lang="en-US">
              <a:solidFill>
                <a:srgbClr val="464653"/>
              </a:solidFill>
            </a:endParaRPr>
          </a:p>
        </p:txBody>
      </p:sp>
      <p:sp>
        <p:nvSpPr>
          <p:cNvPr id="6" name="TextBox 5"/>
          <p:cNvSpPr txBox="1"/>
          <p:nvPr/>
        </p:nvSpPr>
        <p:spPr>
          <a:xfrm>
            <a:off x="381000" y="1000780"/>
            <a:ext cx="8382000" cy="523220"/>
          </a:xfrm>
          <a:prstGeom prst="rect">
            <a:avLst/>
          </a:prstGeom>
          <a:noFill/>
        </p:spPr>
        <p:txBody>
          <a:bodyPr wrap="square" rtlCol="0">
            <a:spAutoFit/>
          </a:bodyPr>
          <a:lstStyle/>
          <a:p>
            <a:r>
              <a:rPr lang="en-US" sz="2800" b="1" dirty="0" smtClean="0">
                <a:ln w="10541" cmpd="sng">
                  <a:solidFill>
                    <a:srgbClr val="B88472"/>
                  </a:solidFill>
                  <a:prstDash val="solid"/>
                </a:ln>
                <a:solidFill>
                  <a:srgbClr val="FADA7A"/>
                </a:solidFill>
              </a:rPr>
              <a:t>Interoperability</a:t>
            </a:r>
            <a:endParaRPr lang="en-US" sz="2800" b="1" dirty="0">
              <a:ln w="10541" cmpd="sng">
                <a:solidFill>
                  <a:srgbClr val="B88472"/>
                </a:solidFill>
                <a:prstDash val="solid"/>
              </a:ln>
              <a:solidFill>
                <a:srgbClr val="FADA7A"/>
              </a:solidFill>
            </a:endParaRPr>
          </a:p>
        </p:txBody>
      </p:sp>
      <p:sp>
        <p:nvSpPr>
          <p:cNvPr id="8" name="TextBox 7"/>
          <p:cNvSpPr txBox="1"/>
          <p:nvPr/>
        </p:nvSpPr>
        <p:spPr>
          <a:xfrm>
            <a:off x="0" y="1600200"/>
            <a:ext cx="4267200" cy="4062651"/>
          </a:xfrm>
          <a:prstGeom prst="rect">
            <a:avLst/>
          </a:prstGeom>
          <a:noFill/>
        </p:spPr>
        <p:txBody>
          <a:bodyPr wrap="square" rtlCol="0">
            <a:spAutoFit/>
          </a:bodyPr>
          <a:lstStyle/>
          <a:p>
            <a:pPr marL="285750" indent="-285750">
              <a:buFont typeface="Arial" pitchFamily="34" charset="0"/>
              <a:buChar char="•"/>
            </a:pPr>
            <a:r>
              <a:rPr lang="en-US" sz="2000" dirty="0" smtClean="0">
                <a:solidFill>
                  <a:srgbClr val="FFFF00"/>
                </a:solidFill>
              </a:rPr>
              <a:t>We want mash-ups that work</a:t>
            </a:r>
          </a:p>
          <a:p>
            <a:pPr marL="285750" indent="-285750">
              <a:buFont typeface="Arial" pitchFamily="34" charset="0"/>
              <a:buChar char="•"/>
            </a:pPr>
            <a:r>
              <a:rPr lang="en-US" sz="2200" dirty="0" smtClean="0">
                <a:solidFill>
                  <a:srgbClr val="FFFF00"/>
                </a:solidFill>
              </a:rPr>
              <a:t>Analyze: </a:t>
            </a:r>
            <a:r>
              <a:rPr lang="en-US" sz="2200" dirty="0" smtClean="0">
                <a:solidFill>
                  <a:srgbClr val="FFFF00"/>
                </a:solidFill>
                <a:latin typeface="Tw Cen MT" charset="0"/>
              </a:rPr>
              <a:t>Provide data services in dataset-specific standardized schema</a:t>
            </a:r>
          </a:p>
          <a:p>
            <a:pPr marL="285750" indent="-285750">
              <a:buFont typeface="Arial" pitchFamily="34" charset="0"/>
              <a:buChar char="•"/>
            </a:pPr>
            <a:r>
              <a:rPr lang="en-US" sz="2200" dirty="0" smtClean="0">
                <a:solidFill>
                  <a:srgbClr val="FFFF00"/>
                </a:solidFill>
                <a:latin typeface="Tw Cen MT" charset="0"/>
              </a:rPr>
              <a:t>Access: Provide resources themselves online using standard OGC protocols</a:t>
            </a:r>
          </a:p>
          <a:p>
            <a:pPr marL="285750" indent="-285750">
              <a:buFont typeface="Arial" pitchFamily="34" charset="0"/>
              <a:buChar char="•"/>
            </a:pPr>
            <a:r>
              <a:rPr lang="en-US" sz="2200" dirty="0" smtClean="0">
                <a:solidFill>
                  <a:srgbClr val="FFFF00"/>
                </a:solidFill>
                <a:latin typeface="Tw Cen MT" charset="0"/>
              </a:rPr>
              <a:t>Find: Provide standardized metadata for resources that may or may not be available online</a:t>
            </a:r>
          </a:p>
          <a:p>
            <a:pPr marL="285750" indent="-285750">
              <a:buFont typeface="Arial" pitchFamily="34" charset="0"/>
              <a:buChar char="•"/>
            </a:pPr>
            <a:endParaRPr lang="en-US" sz="2000" dirty="0" smtClean="0">
              <a:solidFill>
                <a:srgbClr val="FFFF00"/>
              </a:solidFill>
            </a:endParaRPr>
          </a:p>
          <a:p>
            <a:endParaRPr lang="en-US" sz="2000" dirty="0" smtClean="0">
              <a:solidFill>
                <a:srgbClr val="FFFF00"/>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571" y="3200400"/>
            <a:ext cx="4976391" cy="23377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571" y="2365436"/>
            <a:ext cx="4477893" cy="20627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6571" y="1524000"/>
            <a:ext cx="3996583" cy="1804909"/>
          </a:xfrm>
          <a:prstGeom prst="rect">
            <a:avLst/>
          </a:prstGeom>
        </p:spPr>
      </p:pic>
      <p:sp>
        <p:nvSpPr>
          <p:cNvPr id="12" name="TextBox 11"/>
          <p:cNvSpPr txBox="1"/>
          <p:nvPr/>
        </p:nvSpPr>
        <p:spPr>
          <a:xfrm>
            <a:off x="2971800" y="990600"/>
            <a:ext cx="5791200" cy="523220"/>
          </a:xfrm>
          <a:prstGeom prst="rect">
            <a:avLst/>
          </a:prstGeom>
          <a:noFill/>
        </p:spPr>
        <p:txBody>
          <a:bodyPr wrap="square" rtlCol="0">
            <a:spAutoFit/>
          </a:bodyPr>
          <a:lstStyle/>
          <a:p>
            <a:r>
              <a:rPr lang="en-US" sz="2800" b="1" dirty="0" smtClean="0">
                <a:ln w="10541" cmpd="sng">
                  <a:solidFill>
                    <a:srgbClr val="B88472"/>
                  </a:solidFill>
                  <a:prstDash val="solid"/>
                </a:ln>
                <a:solidFill>
                  <a:srgbClr val="FADA7A"/>
                </a:solidFill>
              </a:rPr>
              <a:t>      …    in Three “Easy” Steps</a:t>
            </a:r>
            <a:endParaRPr lang="en-US" sz="2800" dirty="0">
              <a:solidFill>
                <a:prstClr val="black"/>
              </a:solidFill>
            </a:endParaRPr>
          </a:p>
        </p:txBody>
      </p:sp>
    </p:spTree>
    <p:extLst>
      <p:ext uri="{BB962C8B-B14F-4D97-AF65-F5344CB8AC3E}">
        <p14:creationId xmlns:p14="http://schemas.microsoft.com/office/powerpoint/2010/main" val="282160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animEffect transition="in" filter="fade">
                                      <p:cBhvr>
                                        <p:cTn id="3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Metadata Implementation</a:t>
            </a:r>
            <a:endParaRPr lang="en-US" dirty="0"/>
          </a:p>
        </p:txBody>
      </p:sp>
      <p:sp>
        <p:nvSpPr>
          <p:cNvPr id="6" name="Text Placeholder 5"/>
          <p:cNvSpPr>
            <a:spLocks noGrp="1"/>
          </p:cNvSpPr>
          <p:nvPr>
            <p:ph type="body" idx="1"/>
          </p:nvPr>
        </p:nvSpPr>
        <p:spPr/>
        <p:txBody>
          <a:bodyPr/>
          <a:lstStyle/>
          <a:p>
            <a:r>
              <a:rPr lang="en-US" dirty="0" smtClean="0"/>
              <a:t>USGIN Profile and Custom Software</a:t>
            </a:r>
            <a:endParaRPr lang="en-US"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p:txBody>
          <a:bodyPr/>
          <a:lstStyle/>
          <a:p>
            <a:r>
              <a:rPr lang="en-US" smtClean="0"/>
              <a:t>Arizona Geological Survey</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805" y="381000"/>
            <a:ext cx="4976391" cy="2337786"/>
          </a:xfrm>
          <a:prstGeom prst="rect">
            <a:avLst/>
          </a:prstGeom>
        </p:spPr>
      </p:pic>
    </p:spTree>
    <p:extLst>
      <p:ext uri="{BB962C8B-B14F-4D97-AF65-F5344CB8AC3E}">
        <p14:creationId xmlns:p14="http://schemas.microsoft.com/office/powerpoint/2010/main" val="102315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Development history</a:t>
            </a:r>
            <a:endParaRPr lang="en-US" dirty="0"/>
          </a:p>
        </p:txBody>
      </p:sp>
      <p:sp>
        <p:nvSpPr>
          <p:cNvPr id="7" name="Content Placeholder 6"/>
          <p:cNvSpPr>
            <a:spLocks noGrp="1"/>
          </p:cNvSpPr>
          <p:nvPr>
            <p:ph idx="1"/>
          </p:nvPr>
        </p:nvSpPr>
        <p:spPr>
          <a:xfrm>
            <a:off x="609600" y="1371600"/>
            <a:ext cx="7772400" cy="3733800"/>
          </a:xfrm>
        </p:spPr>
        <p:txBody>
          <a:bodyPr/>
          <a:lstStyle/>
          <a:p>
            <a:r>
              <a:rPr lang="en-US" dirty="0" smtClean="0"/>
              <a:t>Review existing standards (FGDC, Dublin Core, ISO19115)</a:t>
            </a:r>
          </a:p>
          <a:p>
            <a:r>
              <a:rPr lang="en-US" dirty="0" smtClean="0"/>
              <a:t>Define user scenarios</a:t>
            </a:r>
          </a:p>
          <a:p>
            <a:r>
              <a:rPr lang="en-US" dirty="0" smtClean="0"/>
              <a:t>Metadata content requirements based on those</a:t>
            </a:r>
          </a:p>
          <a:p>
            <a:r>
              <a:rPr lang="en-US" dirty="0" smtClean="0"/>
              <a:t>Explore service-based metadata search tools (Deegree, GeoNetwork)</a:t>
            </a:r>
          </a:p>
          <a:p>
            <a:r>
              <a:rPr lang="en-US" dirty="0" smtClean="0"/>
              <a:t>Usage </a:t>
            </a:r>
            <a:r>
              <a:rPr lang="en-US" dirty="0"/>
              <a:t>guidelines </a:t>
            </a:r>
            <a:r>
              <a:rPr lang="en-US" dirty="0" smtClean="0"/>
              <a:t>document for ISO19115/19139  on CSW 2.0.2</a:t>
            </a:r>
          </a:p>
          <a:p>
            <a:r>
              <a:rPr lang="en-US" dirty="0" smtClean="0"/>
              <a:t>Geonetwork prototype</a:t>
            </a:r>
          </a:p>
          <a:p>
            <a:r>
              <a:rPr lang="en-US" dirty="0" smtClean="0"/>
              <a:t>Switch to ESRI Geoportal after testing when it was opened</a:t>
            </a:r>
          </a:p>
          <a:p>
            <a:r>
              <a:rPr lang="en-US" dirty="0" smtClean="0"/>
              <a:t>Populate catalog through various approaches</a:t>
            </a:r>
            <a:endParaRPr lang="en-US" dirty="0"/>
          </a:p>
        </p:txBody>
      </p:sp>
      <p:sp>
        <p:nvSpPr>
          <p:cNvPr id="4" name="Date Placeholder 3"/>
          <p:cNvSpPr>
            <a:spLocks noGrp="1"/>
          </p:cNvSpPr>
          <p:nvPr>
            <p:ph type="dt" sz="half" idx="10"/>
          </p:nvPr>
        </p:nvSpPr>
        <p:spPr/>
        <p:txBody>
          <a:bodyPr/>
          <a:lstStyle/>
          <a:p>
            <a:r>
              <a:rPr lang="en-US" smtClean="0"/>
              <a:t>7/12/2011</a:t>
            </a:r>
            <a:endParaRPr lang="en-US"/>
          </a:p>
        </p:txBody>
      </p:sp>
      <p:sp>
        <p:nvSpPr>
          <p:cNvPr id="5" name="Footer Placeholder 4"/>
          <p:cNvSpPr>
            <a:spLocks noGrp="1"/>
          </p:cNvSpPr>
          <p:nvPr>
            <p:ph type="ftr" sz="quarter" idx="11"/>
          </p:nvPr>
        </p:nvSpPr>
        <p:spPr/>
        <p:txBody>
          <a:bodyPr/>
          <a:lstStyle/>
          <a:p>
            <a:r>
              <a:rPr lang="en-US" smtClean="0"/>
              <a:t>Arizona Geological Survey</a:t>
            </a:r>
            <a:endParaRPr lang="en-US"/>
          </a:p>
        </p:txBody>
      </p:sp>
    </p:spTree>
    <p:extLst>
      <p:ext uri="{BB962C8B-B14F-4D97-AF65-F5344CB8AC3E}">
        <p14:creationId xmlns:p14="http://schemas.microsoft.com/office/powerpoint/2010/main" val="3342450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a:bodyPr>
          <a:lstStyle/>
          <a:p>
            <a:r>
              <a:rPr lang="en-US" dirty="0" smtClean="0"/>
              <a:t>What’s it for?</a:t>
            </a:r>
            <a:endParaRPr lang="en-US" dirty="0"/>
          </a:p>
        </p:txBody>
      </p:sp>
      <p:sp>
        <p:nvSpPr>
          <p:cNvPr id="3" name="Content Placeholder 2"/>
          <p:cNvSpPr>
            <a:spLocks noGrp="1"/>
          </p:cNvSpPr>
          <p:nvPr>
            <p:ph idx="1"/>
          </p:nvPr>
        </p:nvSpPr>
        <p:spPr>
          <a:xfrm>
            <a:off x="381000" y="762000"/>
            <a:ext cx="7924800" cy="5318760"/>
          </a:xfrm>
        </p:spPr>
        <p:txBody>
          <a:bodyPr>
            <a:normAutofit/>
          </a:bodyPr>
          <a:lstStyle/>
          <a:p>
            <a:r>
              <a:rPr lang="en-US" sz="3200" dirty="0" smtClean="0"/>
              <a:t>Find, evaluate, get resources</a:t>
            </a:r>
          </a:p>
          <a:p>
            <a:pPr lvl="1">
              <a:spcBef>
                <a:spcPts val="0"/>
              </a:spcBef>
            </a:pPr>
            <a:r>
              <a:rPr lang="en-US" sz="2400" dirty="0" smtClean="0"/>
              <a:t>Bounding box, keywords, author, title, date…</a:t>
            </a:r>
          </a:p>
          <a:p>
            <a:r>
              <a:rPr lang="en-US" sz="3200" dirty="0" smtClean="0"/>
              <a:t>Resource– identifiable item of interest</a:t>
            </a:r>
          </a:p>
          <a:p>
            <a:r>
              <a:rPr lang="en-US" sz="3200" dirty="0" smtClean="0"/>
              <a:t>Data </a:t>
            </a:r>
            <a:r>
              <a:rPr lang="en-US" sz="3200" dirty="0" err="1" smtClean="0"/>
              <a:t>vs</a:t>
            </a:r>
            <a:r>
              <a:rPr lang="en-US" sz="3200" dirty="0" smtClean="0"/>
              <a:t> metadata: Catalog is ‘high level’</a:t>
            </a:r>
          </a:p>
          <a:p>
            <a:pPr lvl="1">
              <a:spcBef>
                <a:spcPts val="0"/>
              </a:spcBef>
            </a:pPr>
            <a:r>
              <a:rPr lang="en-US" sz="2400" dirty="0" smtClean="0"/>
              <a:t>In catalog</a:t>
            </a:r>
          </a:p>
          <a:p>
            <a:pPr lvl="2">
              <a:spcBef>
                <a:spcPts val="0"/>
              </a:spcBef>
              <a:spcAft>
                <a:spcPts val="600"/>
              </a:spcAft>
            </a:pPr>
            <a:r>
              <a:rPr lang="en-US" sz="2000" dirty="0" smtClean="0"/>
              <a:t>Documents, physical samples, datasets, services, software, files, databases</a:t>
            </a:r>
          </a:p>
          <a:p>
            <a:pPr lvl="1">
              <a:spcBef>
                <a:spcPts val="0"/>
              </a:spcBef>
            </a:pPr>
            <a:r>
              <a:rPr lang="en-US" sz="2400" dirty="0" smtClean="0"/>
              <a:t>Not in catalog</a:t>
            </a:r>
          </a:p>
          <a:p>
            <a:pPr lvl="2">
              <a:spcBef>
                <a:spcPts val="0"/>
              </a:spcBef>
              <a:spcAft>
                <a:spcPts val="300"/>
              </a:spcAft>
            </a:pPr>
            <a:r>
              <a:rPr lang="en-US" sz="2000" dirty="0" smtClean="0"/>
              <a:t>Individual database records--polygons in a GIS dataset, chemical analyses, temperature measurements</a:t>
            </a:r>
          </a:p>
          <a:p>
            <a:pPr lvl="2"/>
            <a:r>
              <a:rPr lang="en-US" sz="2000" dirty="0" smtClean="0"/>
              <a:t>Domain specific description information</a:t>
            </a:r>
          </a:p>
        </p:txBody>
      </p:sp>
    </p:spTree>
    <p:extLst>
      <p:ext uri="{BB962C8B-B14F-4D97-AF65-F5344CB8AC3E}">
        <p14:creationId xmlns:p14="http://schemas.microsoft.com/office/powerpoint/2010/main" val="23716235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199" y="152400"/>
            <a:ext cx="7130143" cy="849086"/>
          </a:xfrm>
        </p:spPr>
        <p:txBody>
          <a:bodyPr/>
          <a:lstStyle/>
          <a:p>
            <a:r>
              <a:rPr lang="en-US" dirty="0" smtClean="0"/>
              <a:t>Metadata Content</a:t>
            </a:r>
            <a:endParaRPr lang="en-US" dirty="0"/>
          </a:p>
        </p:txBody>
      </p:sp>
      <p:sp>
        <p:nvSpPr>
          <p:cNvPr id="3" name="Content Placeholder 2"/>
          <p:cNvSpPr>
            <a:spLocks noGrp="1"/>
          </p:cNvSpPr>
          <p:nvPr>
            <p:ph idx="1"/>
          </p:nvPr>
        </p:nvSpPr>
        <p:spPr>
          <a:xfrm>
            <a:off x="1524000" y="914400"/>
            <a:ext cx="2895600" cy="5013960"/>
          </a:xfrm>
        </p:spPr>
        <p:txBody>
          <a:bodyPr>
            <a:normAutofit/>
          </a:bodyPr>
          <a:lstStyle/>
          <a:p>
            <a:r>
              <a:rPr lang="en-US" sz="2400" dirty="0" smtClean="0"/>
              <a:t>Title</a:t>
            </a:r>
          </a:p>
          <a:p>
            <a:r>
              <a:rPr lang="en-US" sz="2400" dirty="0" smtClean="0"/>
              <a:t>Description</a:t>
            </a:r>
          </a:p>
          <a:p>
            <a:r>
              <a:rPr lang="en-US" sz="2400" dirty="0"/>
              <a:t>Extent</a:t>
            </a:r>
          </a:p>
          <a:p>
            <a:pPr lvl="1">
              <a:spcBef>
                <a:spcPts val="0"/>
              </a:spcBef>
              <a:spcAft>
                <a:spcPts val="300"/>
              </a:spcAft>
            </a:pPr>
            <a:r>
              <a:rPr lang="en-US" sz="1800" dirty="0"/>
              <a:t>Geographic</a:t>
            </a:r>
          </a:p>
          <a:p>
            <a:pPr lvl="1">
              <a:spcBef>
                <a:spcPts val="0"/>
              </a:spcBef>
              <a:spcAft>
                <a:spcPts val="300"/>
              </a:spcAft>
            </a:pPr>
            <a:r>
              <a:rPr lang="en-US" sz="1800" dirty="0"/>
              <a:t>Vertical</a:t>
            </a:r>
          </a:p>
          <a:p>
            <a:pPr lvl="1">
              <a:spcBef>
                <a:spcPts val="0"/>
              </a:spcBef>
              <a:spcAft>
                <a:spcPts val="300"/>
              </a:spcAft>
            </a:pPr>
            <a:r>
              <a:rPr lang="en-US" sz="1800" dirty="0"/>
              <a:t>Temporal</a:t>
            </a:r>
          </a:p>
          <a:p>
            <a:r>
              <a:rPr lang="en-US" sz="2400" dirty="0" smtClean="0"/>
              <a:t>Keywords</a:t>
            </a:r>
            <a:endParaRPr lang="en-US" sz="2400" dirty="0"/>
          </a:p>
          <a:p>
            <a:r>
              <a:rPr lang="en-US" sz="2400" dirty="0" smtClean="0"/>
              <a:t>Originator(s)</a:t>
            </a:r>
          </a:p>
          <a:p>
            <a:r>
              <a:rPr lang="en-US" sz="2400" dirty="0" smtClean="0"/>
              <a:t>Date</a:t>
            </a:r>
          </a:p>
          <a:p>
            <a:r>
              <a:rPr lang="en-US" sz="2400" dirty="0" smtClean="0"/>
              <a:t>Resource </a:t>
            </a:r>
            <a:r>
              <a:rPr lang="en-US" sz="2400" dirty="0"/>
              <a:t>ID</a:t>
            </a:r>
          </a:p>
          <a:p>
            <a:r>
              <a:rPr lang="en-US" sz="2400" dirty="0" smtClean="0"/>
              <a:t>Access instructions</a:t>
            </a:r>
          </a:p>
        </p:txBody>
      </p:sp>
      <p:sp>
        <p:nvSpPr>
          <p:cNvPr id="4" name="Content Placeholder 2"/>
          <p:cNvSpPr txBox="1">
            <a:spLocks/>
          </p:cNvSpPr>
          <p:nvPr/>
        </p:nvSpPr>
        <p:spPr>
          <a:xfrm>
            <a:off x="4724400" y="990600"/>
            <a:ext cx="3429000" cy="5013960"/>
          </a:xfrm>
          <a:prstGeom prst="rect">
            <a:avLst/>
          </a:prstGeom>
        </p:spPr>
        <p:txBody>
          <a:bodyPr vert="horz">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sz="2400" dirty="0"/>
              <a:t>Access constraints</a:t>
            </a:r>
          </a:p>
          <a:p>
            <a:r>
              <a:rPr lang="en-US" sz="2400" dirty="0"/>
              <a:t>Language</a:t>
            </a:r>
          </a:p>
          <a:p>
            <a:r>
              <a:rPr lang="en-US" sz="2400" dirty="0" smtClean="0"/>
              <a:t>Quality</a:t>
            </a:r>
          </a:p>
          <a:p>
            <a:r>
              <a:rPr lang="en-US" sz="2400" dirty="0" smtClean="0"/>
              <a:t>Lineage</a:t>
            </a:r>
          </a:p>
          <a:p>
            <a:r>
              <a:rPr lang="en-US" sz="2400" dirty="0"/>
              <a:t>Citation</a:t>
            </a:r>
          </a:p>
          <a:p>
            <a:r>
              <a:rPr lang="en-US" sz="2400" dirty="0" smtClean="0"/>
              <a:t>Distribution </a:t>
            </a:r>
            <a:r>
              <a:rPr lang="en-US" sz="2400" dirty="0"/>
              <a:t>contact</a:t>
            </a:r>
          </a:p>
          <a:p>
            <a:r>
              <a:rPr lang="en-US" sz="2400" dirty="0"/>
              <a:t>Metadata</a:t>
            </a:r>
          </a:p>
          <a:p>
            <a:pPr lvl="1">
              <a:spcBef>
                <a:spcPts val="0"/>
              </a:spcBef>
            </a:pPr>
            <a:r>
              <a:rPr lang="en-US" sz="1800" dirty="0"/>
              <a:t>Date</a:t>
            </a:r>
          </a:p>
          <a:p>
            <a:pPr lvl="1">
              <a:spcBef>
                <a:spcPts val="0"/>
              </a:spcBef>
            </a:pPr>
            <a:r>
              <a:rPr lang="en-US" sz="1800" dirty="0"/>
              <a:t>Contact</a:t>
            </a:r>
          </a:p>
          <a:p>
            <a:pPr lvl="1">
              <a:spcBef>
                <a:spcPts val="0"/>
              </a:spcBef>
            </a:pPr>
            <a:r>
              <a:rPr lang="en-US" sz="1800" dirty="0"/>
              <a:t>Specification</a:t>
            </a:r>
          </a:p>
          <a:p>
            <a:pPr lvl="1">
              <a:spcBef>
                <a:spcPts val="0"/>
              </a:spcBef>
            </a:pPr>
            <a:r>
              <a:rPr lang="en-US" sz="1800" dirty="0" smtClean="0"/>
              <a:t>Identifier</a:t>
            </a:r>
            <a:endParaRPr lang="en-US" sz="1800" dirty="0"/>
          </a:p>
        </p:txBody>
      </p:sp>
      <p:sp>
        <p:nvSpPr>
          <p:cNvPr id="5" name="TextBox 4"/>
          <p:cNvSpPr txBox="1"/>
          <p:nvPr/>
        </p:nvSpPr>
        <p:spPr>
          <a:xfrm>
            <a:off x="0" y="6153983"/>
            <a:ext cx="8458200" cy="307777"/>
          </a:xfrm>
          <a:prstGeom prst="rect">
            <a:avLst/>
          </a:prstGeom>
          <a:noFill/>
        </p:spPr>
        <p:txBody>
          <a:bodyPr wrap="square" rtlCol="0">
            <a:spAutoFit/>
          </a:bodyPr>
          <a:lstStyle/>
          <a:p>
            <a:r>
              <a:rPr lang="en-US" sz="1400" dirty="0">
                <a:solidFill>
                  <a:schemeClr val="tx1">
                    <a:lumMod val="50000"/>
                  </a:schemeClr>
                </a:solidFill>
              </a:rPr>
              <a:t>Online document: http://lab.usgin.org/profiles/doc/metadata-content-recommendations</a:t>
            </a:r>
          </a:p>
        </p:txBody>
      </p:sp>
    </p:spTree>
    <p:extLst>
      <p:ext uri="{BB962C8B-B14F-4D97-AF65-F5344CB8AC3E}">
        <p14:creationId xmlns:p14="http://schemas.microsoft.com/office/powerpoint/2010/main" val="2327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rOADMAP</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t>Approach</a:t>
            </a:r>
          </a:p>
          <a:p>
            <a:pPr lvl="1"/>
            <a:r>
              <a:rPr lang="en-US" dirty="0" smtClean="0"/>
              <a:t>Metadata</a:t>
            </a:r>
          </a:p>
          <a:p>
            <a:pPr lvl="1"/>
            <a:r>
              <a:rPr lang="en-US" dirty="0" smtClean="0"/>
              <a:t>Services</a:t>
            </a:r>
          </a:p>
          <a:p>
            <a:pPr lvl="1"/>
            <a:r>
              <a:rPr lang="en-US" dirty="0" smtClean="0"/>
              <a:t>Interchange formats</a:t>
            </a:r>
          </a:p>
          <a:p>
            <a:r>
              <a:rPr lang="en-US" dirty="0" smtClean="0"/>
              <a:t>Current status</a:t>
            </a:r>
          </a:p>
          <a:p>
            <a:r>
              <a:rPr lang="en-US" dirty="0" smtClean="0"/>
              <a:t>Architecture and artifacts</a:t>
            </a:r>
          </a:p>
          <a:p>
            <a:r>
              <a:rPr lang="en-US" dirty="0" smtClean="0"/>
              <a:t>Way forward</a:t>
            </a:r>
            <a:endParaRPr lang="en-US" dirty="0"/>
          </a:p>
        </p:txBody>
      </p:sp>
      <p:sp>
        <p:nvSpPr>
          <p:cNvPr id="4" name="Date Placeholder 3"/>
          <p:cNvSpPr>
            <a:spLocks noGrp="1"/>
          </p:cNvSpPr>
          <p:nvPr>
            <p:ph type="dt" sz="half" idx="10"/>
          </p:nvPr>
        </p:nvSpPr>
        <p:spPr/>
        <p:txBody>
          <a:bodyPr/>
          <a:lstStyle/>
          <a:p>
            <a:r>
              <a:rPr lang="en-US" smtClean="0"/>
              <a:t>7/12/2011</a:t>
            </a:r>
            <a:endParaRPr lang="en-US"/>
          </a:p>
        </p:txBody>
      </p:sp>
    </p:spTree>
    <p:extLst>
      <p:ext uri="{BB962C8B-B14F-4D97-AF65-F5344CB8AC3E}">
        <p14:creationId xmlns:p14="http://schemas.microsoft.com/office/powerpoint/2010/main" val="2134919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76200"/>
            <a:ext cx="7962900"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571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52400"/>
            <a:ext cx="7839075"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3" name="Picture 3" descr="C:\Users\srichard\AppData\Local\Temp\0442T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3988"/>
            <a:ext cx="2124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5817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fade">
                                      <p:cBhvr>
                                        <p:cTn id="7" dur="500"/>
                                        <p:tgtEl>
                                          <p:spTgt spid="76803"/>
                                        </p:tgtEl>
                                      </p:cBhvr>
                                    </p:animEffect>
                                  </p:childTnLst>
                                </p:cTn>
                              </p:par>
                            </p:childTnLst>
                          </p:cTn>
                        </p:par>
                        <p:par>
                          <p:cTn id="8" fill="hold" nodeType="afterGroup">
                            <p:stCondLst>
                              <p:cond delay="500"/>
                            </p:stCondLst>
                            <p:childTnLst>
                              <p:par>
                                <p:cTn id="9" presetID="9" presetClass="emph" presetSubtype="0" nodeType="afterEffect">
                                  <p:stCondLst>
                                    <p:cond delay="100"/>
                                  </p:stCondLst>
                                  <p:childTnLst>
                                    <p:set>
                                      <p:cBhvr rctx="PPT">
                                        <p:cTn id="10" dur="indefinite"/>
                                        <p:tgtEl>
                                          <p:spTgt spid="76802"/>
                                        </p:tgtEl>
                                        <p:attrNameLst>
                                          <p:attrName>style.opacity</p:attrName>
                                        </p:attrNameLst>
                                      </p:cBhvr>
                                      <p:to>
                                        <p:strVal val="0.5"/>
                                      </p:to>
                                    </p:set>
                                    <p:animEffect filter="image" prLst="opacity: 0.5">
                                      <p:cBhvr rctx="IE">
                                        <p:cTn id="11" dur="indefinite"/>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28600"/>
            <a:ext cx="8229600" cy="685800"/>
          </a:xfrm>
        </p:spPr>
        <p:txBody>
          <a:bodyPr>
            <a:normAutofit fontScale="90000"/>
          </a:bodyPr>
          <a:lstStyle/>
          <a:p>
            <a:r>
              <a:rPr lang="en-US" sz="4000"/>
              <a:t>ESRI ArcGIS CSW Client</a:t>
            </a: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6667500" cy="537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914400"/>
            <a:ext cx="376713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7" name="Oval 5"/>
          <p:cNvSpPr>
            <a:spLocks noChangeArrowheads="1"/>
          </p:cNvSpPr>
          <p:nvPr/>
        </p:nvSpPr>
        <p:spPr bwMode="auto">
          <a:xfrm>
            <a:off x="5715000" y="3200400"/>
            <a:ext cx="1295400" cy="1066800"/>
          </a:xfrm>
          <a:prstGeom prst="ellipse">
            <a:avLst/>
          </a:prstGeom>
          <a:noFill/>
          <a:ln w="603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71605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28675"/>
                                        </p:tgtEl>
                                        <p:attrNameLst>
                                          <p:attrName>style.opacity</p:attrName>
                                        </p:attrNameLst>
                                      </p:cBhvr>
                                      <p:to>
                                        <p:strVal val="0.5"/>
                                      </p:to>
                                    </p:set>
                                    <p:animEffect filter="image" prLst="opacity: 0.5">
                                      <p:cBhvr rctx="IE">
                                        <p:cTn id="9" dur="indefinite"/>
                                        <p:tgtEl>
                                          <p:spTgt spid="2867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8677"/>
                                        </p:tgtEl>
                                        <p:attrNameLst>
                                          <p:attrName>style.visibility</p:attrName>
                                        </p:attrNameLst>
                                      </p:cBhvr>
                                      <p:to>
                                        <p:strVal val="visible"/>
                                      </p:to>
                                    </p:set>
                                    <p:animEffect transition="in" filter="fade">
                                      <p:cBhvr>
                                        <p:cTn id="14"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28600"/>
            <a:ext cx="8229600" cy="533400"/>
          </a:xfrm>
        </p:spPr>
        <p:txBody>
          <a:bodyPr>
            <a:normAutofit fontScale="90000"/>
          </a:bodyPr>
          <a:lstStyle/>
          <a:p>
            <a:r>
              <a:rPr lang="en-US" sz="4000"/>
              <a:t>Display WMS in ArcMap</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66800"/>
            <a:ext cx="8448675"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653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7772400" cy="715962"/>
          </a:xfrm>
        </p:spPr>
        <p:txBody>
          <a:bodyPr/>
          <a:lstStyle/>
          <a:p>
            <a:r>
              <a:rPr lang="en-US" dirty="0" smtClean="0"/>
              <a:t>USGIN Metadata Implementation</a:t>
            </a:r>
            <a:endParaRPr lang="en-US"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a:xfrm>
            <a:off x="228600" y="6416675"/>
            <a:ext cx="2895600" cy="365125"/>
          </a:xfrm>
        </p:spPr>
        <p:txBody>
          <a:bodyPr/>
          <a:lstStyle/>
          <a:p>
            <a:r>
              <a:rPr lang="en-US" dirty="0" smtClean="0"/>
              <a:t>Arizona Geological Survey</a:t>
            </a:r>
            <a:endParaRPr lang="en-US" dirty="0"/>
          </a:p>
        </p:txBody>
      </p:sp>
      <p:sp>
        <p:nvSpPr>
          <p:cNvPr id="6" name="TextBox 5"/>
          <p:cNvSpPr txBox="1"/>
          <p:nvPr/>
        </p:nvSpPr>
        <p:spPr>
          <a:xfrm>
            <a:off x="533400" y="962680"/>
            <a:ext cx="7848600" cy="523220"/>
          </a:xfrm>
          <a:prstGeom prst="rect">
            <a:avLst/>
          </a:prstGeom>
          <a:noFill/>
        </p:spPr>
        <p:txBody>
          <a:bodyPr wrap="square" rtlCol="0">
            <a:spAutoFit/>
          </a:bodyPr>
          <a:lstStyle/>
          <a:p>
            <a:r>
              <a:rPr lang="en-US" sz="2800" b="1" dirty="0" smtClean="0">
                <a:ln w="10541" cmpd="sng">
                  <a:solidFill>
                    <a:schemeClr val="accent5"/>
                  </a:solidFill>
                  <a:prstDash val="solid"/>
                </a:ln>
                <a:solidFill>
                  <a:schemeClr val="accent4"/>
                </a:solidFill>
              </a:rPr>
              <a:t>Metadata Creation and Inclusion in a Catalog</a:t>
            </a:r>
            <a:endParaRPr lang="en-US" sz="2800" b="1" dirty="0">
              <a:ln w="10541" cmpd="sng">
                <a:solidFill>
                  <a:schemeClr val="accent5"/>
                </a:solidFill>
                <a:prstDash val="solid"/>
              </a:ln>
              <a:solidFill>
                <a:schemeClr val="accent4"/>
              </a:solidFill>
            </a:endParaRPr>
          </a:p>
        </p:txBody>
      </p:sp>
      <p:sp>
        <p:nvSpPr>
          <p:cNvPr id="5" name="TextBox 4"/>
          <p:cNvSpPr txBox="1"/>
          <p:nvPr/>
        </p:nvSpPr>
        <p:spPr>
          <a:xfrm>
            <a:off x="0" y="1676400"/>
            <a:ext cx="3429000" cy="3139321"/>
          </a:xfrm>
          <a:prstGeom prst="rect">
            <a:avLst/>
          </a:prstGeom>
          <a:noFill/>
        </p:spPr>
        <p:txBody>
          <a:bodyPr wrap="square" rtlCol="0">
            <a:spAutoFit/>
          </a:bodyPr>
          <a:lstStyle/>
          <a:p>
            <a:r>
              <a:rPr lang="en-US" dirty="0" smtClean="0"/>
              <a:t>Four Options:</a:t>
            </a:r>
          </a:p>
          <a:p>
            <a:pPr marL="342900" indent="-342900">
              <a:buFont typeface="+mj-lt"/>
              <a:buAutoNum type="arabicPeriod"/>
            </a:pPr>
            <a:r>
              <a:rPr lang="en-US" dirty="0" smtClean="0"/>
              <a:t>Write XML, upload to Catalog</a:t>
            </a:r>
          </a:p>
          <a:p>
            <a:pPr marL="342900" indent="-342900">
              <a:buFont typeface="+mj-lt"/>
              <a:buAutoNum type="arabicPeriod"/>
            </a:pPr>
            <a:r>
              <a:rPr lang="en-US" dirty="0" smtClean="0"/>
              <a:t>Excel Sheet + Python</a:t>
            </a:r>
          </a:p>
          <a:p>
            <a:pPr marL="800100" lvl="1" indent="-342900">
              <a:buFont typeface="Arial" pitchFamily="34" charset="0"/>
              <a:buChar char="•"/>
            </a:pPr>
            <a:r>
              <a:rPr lang="en-US" dirty="0" smtClean="0"/>
              <a:t>For bulk updates, ETL</a:t>
            </a:r>
          </a:p>
          <a:p>
            <a:pPr marL="342900" indent="-342900">
              <a:buFont typeface="+mj-lt"/>
              <a:buAutoNum type="arabicPeriod"/>
            </a:pPr>
            <a:r>
              <a:rPr lang="en-US" dirty="0" smtClean="0"/>
              <a:t>Metadata Wizard</a:t>
            </a:r>
          </a:p>
          <a:p>
            <a:pPr marL="800100" lvl="1" indent="-342900">
              <a:buFont typeface="Arial" pitchFamily="34" charset="0"/>
              <a:buChar char="•"/>
            </a:pPr>
            <a:r>
              <a:rPr lang="en-US" dirty="0" smtClean="0"/>
              <a:t>For offline resources or resources already online</a:t>
            </a:r>
          </a:p>
          <a:p>
            <a:pPr marL="342900" indent="-342900">
              <a:buFont typeface="+mj-lt"/>
              <a:buAutoNum type="arabicPeriod"/>
            </a:pPr>
            <a:r>
              <a:rPr lang="en-US" dirty="0" smtClean="0"/>
              <a:t>Document Repository</a:t>
            </a:r>
          </a:p>
          <a:p>
            <a:pPr marL="800100" lvl="1" indent="-342900">
              <a:buFont typeface="Arial" pitchFamily="34" charset="0"/>
              <a:buChar char="•"/>
            </a:pPr>
            <a:r>
              <a:rPr lang="en-US" dirty="0" smtClean="0"/>
              <a:t>For resources that need to be made available online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133600"/>
            <a:ext cx="5035026" cy="3833813"/>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876" y="2362200"/>
            <a:ext cx="5267724" cy="335618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876" y="2362200"/>
            <a:ext cx="5267724" cy="335618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4982933"/>
            <a:ext cx="2362200" cy="90934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3451" y="2510777"/>
            <a:ext cx="5704349" cy="3079457"/>
          </a:xfrm>
          <a:prstGeom prst="rect">
            <a:avLst/>
          </a:prstGeom>
        </p:spPr>
      </p:pic>
    </p:spTree>
    <p:extLst>
      <p:ext uri="{BB962C8B-B14F-4D97-AF65-F5344CB8AC3E}">
        <p14:creationId xmlns:p14="http://schemas.microsoft.com/office/powerpoint/2010/main" val="336690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xit" presetSubtype="0" fill="hold" nodeType="with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xit" presetSubtype="0" fill="hold" nodeType="withEffect">
                                  <p:stCondLst>
                                    <p:cond delay="0"/>
                                  </p:stCondLst>
                                  <p:childTnLst>
                                    <p:animEffect transition="out" filter="fade">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375031" y="1769105"/>
            <a:ext cx="1600200" cy="685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Document Repository</a:t>
            </a:r>
            <a:endParaRPr lang="en-US" dirty="0"/>
          </a:p>
        </p:txBody>
      </p:sp>
      <p:cxnSp>
        <p:nvCxnSpPr>
          <p:cNvPr id="20" name="Straight Arrow Connector 19"/>
          <p:cNvCxnSpPr>
            <a:stCxn id="8" idx="2"/>
            <a:endCxn id="11" idx="3"/>
          </p:cNvCxnSpPr>
          <p:nvPr/>
        </p:nvCxnSpPr>
        <p:spPr>
          <a:xfrm>
            <a:off x="6175131" y="2454905"/>
            <a:ext cx="0" cy="1299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76200"/>
            <a:ext cx="7772400" cy="563562"/>
          </a:xfrm>
        </p:spPr>
        <p:txBody>
          <a:bodyPr>
            <a:normAutofit fontScale="90000"/>
          </a:bodyPr>
          <a:lstStyle/>
          <a:p>
            <a:r>
              <a:rPr lang="en-US" dirty="0" smtClean="0"/>
              <a:t>USGIN Catalog Implementation</a:t>
            </a:r>
            <a:endParaRPr lang="en-US"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a:xfrm>
            <a:off x="228600" y="6416675"/>
            <a:ext cx="2895600" cy="365125"/>
          </a:xfrm>
        </p:spPr>
        <p:txBody>
          <a:bodyPr/>
          <a:lstStyle/>
          <a:p>
            <a:r>
              <a:rPr lang="en-US" dirty="0" smtClean="0"/>
              <a:t>Arizona Geological Survey</a:t>
            </a:r>
            <a:endParaRPr lang="en-US" dirty="0"/>
          </a:p>
        </p:txBody>
      </p:sp>
      <p:sp>
        <p:nvSpPr>
          <p:cNvPr id="6" name="TextBox 5"/>
          <p:cNvSpPr txBox="1"/>
          <p:nvPr/>
        </p:nvSpPr>
        <p:spPr>
          <a:xfrm>
            <a:off x="501568" y="685800"/>
            <a:ext cx="5823032" cy="523220"/>
          </a:xfrm>
          <a:prstGeom prst="rect">
            <a:avLst/>
          </a:prstGeom>
          <a:noFill/>
        </p:spPr>
        <p:txBody>
          <a:bodyPr wrap="square" rtlCol="0">
            <a:spAutoFit/>
          </a:bodyPr>
          <a:lstStyle/>
          <a:p>
            <a:r>
              <a:rPr lang="en-US" sz="2800" b="1" dirty="0" smtClean="0">
                <a:ln w="10541" cmpd="sng">
                  <a:solidFill>
                    <a:schemeClr val="accent5"/>
                  </a:solidFill>
                  <a:prstDash val="solid"/>
                </a:ln>
                <a:solidFill>
                  <a:schemeClr val="accent4"/>
                </a:solidFill>
              </a:rPr>
              <a:t>Why a </a:t>
            </a:r>
            <a:r>
              <a:rPr lang="en-US" sz="2800" b="1" dirty="0" err="1" smtClean="0">
                <a:ln w="10541" cmpd="sng">
                  <a:solidFill>
                    <a:schemeClr val="accent5"/>
                  </a:solidFill>
                  <a:prstDash val="solid"/>
                </a:ln>
                <a:solidFill>
                  <a:schemeClr val="accent4"/>
                </a:solidFill>
              </a:rPr>
              <a:t>Geoportal</a:t>
            </a:r>
            <a:r>
              <a:rPr lang="en-US" sz="2800" b="1" dirty="0" smtClean="0">
                <a:ln w="10541" cmpd="sng">
                  <a:solidFill>
                    <a:schemeClr val="accent5"/>
                  </a:solidFill>
                  <a:prstDash val="solid"/>
                </a:ln>
                <a:solidFill>
                  <a:schemeClr val="accent4"/>
                </a:solidFill>
              </a:rPr>
              <a:t> Catalog?</a:t>
            </a:r>
            <a:endParaRPr lang="en-US" sz="2800" b="1" dirty="0">
              <a:ln w="10541" cmpd="sng">
                <a:solidFill>
                  <a:schemeClr val="accent5"/>
                </a:solidFill>
                <a:prstDash val="solid"/>
              </a:ln>
              <a:solidFill>
                <a:schemeClr val="accent4"/>
              </a:solidFill>
            </a:endParaRPr>
          </a:p>
        </p:txBody>
      </p:sp>
      <p:sp>
        <p:nvSpPr>
          <p:cNvPr id="5" name="TextBox 4"/>
          <p:cNvSpPr txBox="1"/>
          <p:nvPr/>
        </p:nvSpPr>
        <p:spPr>
          <a:xfrm>
            <a:off x="152400" y="1209020"/>
            <a:ext cx="3429000" cy="3877985"/>
          </a:xfrm>
          <a:prstGeom prst="rect">
            <a:avLst/>
          </a:prstGeom>
          <a:noFill/>
        </p:spPr>
        <p:txBody>
          <a:bodyPr wrap="square" rtlCol="0">
            <a:spAutoFit/>
          </a:bodyPr>
          <a:lstStyle/>
          <a:p>
            <a:pPr marL="285750" indent="-285750">
              <a:spcAft>
                <a:spcPts val="1200"/>
              </a:spcAft>
              <a:buFont typeface="Arial" pitchFamily="34" charset="0"/>
              <a:buChar char="•"/>
            </a:pPr>
            <a:r>
              <a:rPr lang="en-US" dirty="0" smtClean="0"/>
              <a:t>Allow a variety of metadata creation methods to be aggregated</a:t>
            </a:r>
          </a:p>
          <a:p>
            <a:pPr marL="285750" indent="-285750">
              <a:spcAft>
                <a:spcPts val="1200"/>
              </a:spcAft>
              <a:buFont typeface="Arial" pitchFamily="34" charset="0"/>
              <a:buChar char="•"/>
            </a:pPr>
            <a:r>
              <a:rPr lang="en-US" dirty="0" smtClean="0"/>
              <a:t>Allow distributed metadata records to be aggregated: harvesting between catalogs</a:t>
            </a:r>
          </a:p>
          <a:p>
            <a:pPr marL="285750" indent="-285750">
              <a:spcAft>
                <a:spcPts val="1200"/>
              </a:spcAft>
              <a:buFont typeface="Arial" pitchFamily="34" charset="0"/>
              <a:buChar char="•"/>
            </a:pPr>
            <a:r>
              <a:rPr lang="en-US" dirty="0" smtClean="0"/>
              <a:t>Provide a consistent interface for searching and retrieving metadata records: CSW</a:t>
            </a:r>
          </a:p>
          <a:p>
            <a:pPr marL="285750" indent="-285750">
              <a:buFont typeface="Arial" pitchFamily="34" charset="0"/>
              <a:buChar char="•"/>
            </a:pPr>
            <a:r>
              <a:rPr lang="en-US" dirty="0" smtClean="0"/>
              <a:t>Why ESRI’s Geoportal Server?</a:t>
            </a:r>
          </a:p>
          <a:p>
            <a:pPr marL="742950" lvl="1" indent="-285750">
              <a:buFont typeface="Arial" pitchFamily="34" charset="0"/>
              <a:buChar char="•"/>
            </a:pPr>
            <a:r>
              <a:rPr lang="en-US" dirty="0" err="1" smtClean="0"/>
              <a:t>Geonetwork</a:t>
            </a:r>
            <a:r>
              <a:rPr lang="en-US" dirty="0" smtClean="0"/>
              <a:t> was too hard</a:t>
            </a:r>
          </a:p>
          <a:p>
            <a:pPr marL="742950" lvl="1" indent="-285750">
              <a:buFont typeface="Arial" pitchFamily="34" charset="0"/>
              <a:buChar char="•"/>
            </a:pPr>
            <a:r>
              <a:rPr lang="en-US" dirty="0" smtClean="0"/>
              <a:t>They made it open source!</a:t>
            </a:r>
            <a:endParaRPr lang="en-US" dirty="0"/>
          </a:p>
        </p:txBody>
      </p:sp>
      <p:sp>
        <p:nvSpPr>
          <p:cNvPr id="11" name="Round Same Side Corner Rectangle 10"/>
          <p:cNvSpPr/>
          <p:nvPr/>
        </p:nvSpPr>
        <p:spPr>
          <a:xfrm>
            <a:off x="4003431" y="3754085"/>
            <a:ext cx="4343400" cy="685800"/>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smtClean="0"/>
              <a:t>Geoportal</a:t>
            </a:r>
            <a:r>
              <a:rPr lang="en-US" dirty="0" smtClean="0"/>
              <a:t> Catalog</a:t>
            </a:r>
            <a:endParaRPr lang="en-US" dirty="0"/>
          </a:p>
        </p:txBody>
      </p:sp>
      <p:sp>
        <p:nvSpPr>
          <p:cNvPr id="7" name="Rounded Rectangle 6"/>
          <p:cNvSpPr/>
          <p:nvPr/>
        </p:nvSpPr>
        <p:spPr>
          <a:xfrm>
            <a:off x="3581400" y="1769105"/>
            <a:ext cx="1600200" cy="685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Metadata Wizard</a:t>
            </a:r>
            <a:endParaRPr lang="en-US" dirty="0"/>
          </a:p>
        </p:txBody>
      </p:sp>
      <p:cxnSp>
        <p:nvCxnSpPr>
          <p:cNvPr id="14" name="Straight Arrow Connector 13"/>
          <p:cNvCxnSpPr>
            <a:stCxn id="7" idx="2"/>
            <a:endCxn id="11" idx="3"/>
          </p:cNvCxnSpPr>
          <p:nvPr/>
        </p:nvCxnSpPr>
        <p:spPr>
          <a:xfrm>
            <a:off x="4381500" y="2454905"/>
            <a:ext cx="1793631" cy="1299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7162800" y="1769105"/>
            <a:ext cx="1600200" cy="685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Excel Template</a:t>
            </a:r>
            <a:endParaRPr lang="en-US" dirty="0"/>
          </a:p>
        </p:txBody>
      </p:sp>
      <p:cxnSp>
        <p:nvCxnSpPr>
          <p:cNvPr id="16" name="Straight Arrow Connector 15"/>
          <p:cNvCxnSpPr>
            <a:stCxn id="9" idx="2"/>
            <a:endCxn id="11" idx="3"/>
          </p:cNvCxnSpPr>
          <p:nvPr/>
        </p:nvCxnSpPr>
        <p:spPr>
          <a:xfrm flipH="1">
            <a:off x="6175131" y="2454905"/>
            <a:ext cx="1787769" cy="1299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375031" y="2590800"/>
            <a:ext cx="1600200" cy="87877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XML in Web-Accessible Folder</a:t>
            </a:r>
            <a:endParaRPr lang="en-US" dirty="0"/>
          </a:p>
        </p:txBody>
      </p:sp>
      <p:cxnSp>
        <p:nvCxnSpPr>
          <p:cNvPr id="18" name="Straight Arrow Connector 17"/>
          <p:cNvCxnSpPr>
            <a:stCxn id="10" idx="2"/>
            <a:endCxn id="11" idx="3"/>
          </p:cNvCxnSpPr>
          <p:nvPr/>
        </p:nvCxnSpPr>
        <p:spPr>
          <a:xfrm>
            <a:off x="6175131" y="3469570"/>
            <a:ext cx="0" cy="2845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ound Same Side Corner Rectangle 20"/>
          <p:cNvSpPr/>
          <p:nvPr/>
        </p:nvSpPr>
        <p:spPr>
          <a:xfrm>
            <a:off x="3581400" y="2743200"/>
            <a:ext cx="1143000" cy="726370"/>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Another Catalog</a:t>
            </a:r>
            <a:endParaRPr lang="en-US" dirty="0"/>
          </a:p>
        </p:txBody>
      </p:sp>
      <p:cxnSp>
        <p:nvCxnSpPr>
          <p:cNvPr id="23" name="Straight Arrow Connector 22"/>
          <p:cNvCxnSpPr>
            <a:stCxn id="21" idx="1"/>
            <a:endCxn id="11" idx="3"/>
          </p:cNvCxnSpPr>
          <p:nvPr/>
        </p:nvCxnSpPr>
        <p:spPr>
          <a:xfrm>
            <a:off x="4152900" y="3469570"/>
            <a:ext cx="2022231" cy="2845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ound Same Side Corner Rectangle 23"/>
          <p:cNvSpPr/>
          <p:nvPr/>
        </p:nvSpPr>
        <p:spPr>
          <a:xfrm>
            <a:off x="7772400" y="2743200"/>
            <a:ext cx="1143000" cy="726370"/>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Another Catalog</a:t>
            </a:r>
            <a:endParaRPr lang="en-US" dirty="0"/>
          </a:p>
        </p:txBody>
      </p:sp>
      <p:cxnSp>
        <p:nvCxnSpPr>
          <p:cNvPr id="25" name="Straight Arrow Connector 24"/>
          <p:cNvCxnSpPr>
            <a:stCxn id="24" idx="1"/>
            <a:endCxn id="11" idx="3"/>
          </p:cNvCxnSpPr>
          <p:nvPr/>
        </p:nvCxnSpPr>
        <p:spPr>
          <a:xfrm flipH="1">
            <a:off x="6175131" y="3469570"/>
            <a:ext cx="2168769" cy="2845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5063168" y="4510846"/>
            <a:ext cx="2237377" cy="1797368"/>
            <a:chOff x="5063168" y="4510846"/>
            <a:chExt cx="2237377" cy="1797368"/>
          </a:xfrm>
        </p:grpSpPr>
        <p:sp>
          <p:nvSpPr>
            <p:cNvPr id="35" name="Down Arrow 34"/>
            <p:cNvSpPr/>
            <p:nvPr/>
          </p:nvSpPr>
          <p:spPr>
            <a:xfrm rot="10800000">
              <a:off x="6204033" y="4510846"/>
              <a:ext cx="533400" cy="75196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77" name="Group 76"/>
            <p:cNvGrpSpPr/>
            <p:nvPr/>
          </p:nvGrpSpPr>
          <p:grpSpPr>
            <a:xfrm>
              <a:off x="5063168" y="5089014"/>
              <a:ext cx="2237377" cy="1219200"/>
              <a:chOff x="3393831" y="4944031"/>
              <a:chExt cx="2237377" cy="121920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539" y="5021292"/>
                <a:ext cx="899216" cy="899216"/>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92" y="5264015"/>
                <a:ext cx="899216" cy="899216"/>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831" y="4944031"/>
                <a:ext cx="1219200" cy="1219200"/>
              </a:xfrm>
              <a:prstGeom prst="rect">
                <a:avLst/>
              </a:prstGeom>
            </p:spPr>
          </p:pic>
        </p:grpSp>
        <p:sp>
          <p:nvSpPr>
            <p:cNvPr id="34" name="Down Arrow 33"/>
            <p:cNvSpPr/>
            <p:nvPr/>
          </p:nvSpPr>
          <p:spPr>
            <a:xfrm>
              <a:off x="5726318" y="4510846"/>
              <a:ext cx="533400" cy="75196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52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1000"/>
                            </p:stCondLst>
                            <p:childTnLst>
                              <p:par>
                                <p:cTn id="18" presetID="47"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up)">
                                      <p:cBhvr>
                                        <p:cTn id="26" dur="500"/>
                                        <p:tgtEl>
                                          <p:spTgt spid="20"/>
                                        </p:tgtEl>
                                      </p:cBhvr>
                                    </p:animEffect>
                                  </p:childTnLst>
                                </p:cTn>
                              </p:par>
                            </p:childTnLst>
                          </p:cTn>
                        </p:par>
                        <p:par>
                          <p:cTn id="27" fill="hold">
                            <p:stCondLst>
                              <p:cond delay="2000"/>
                            </p:stCondLst>
                            <p:childTnLst>
                              <p:par>
                                <p:cTn id="28" presetID="47"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anim calcmode="lin" valueType="num">
                                      <p:cBhvr>
                                        <p:cTn id="31" dur="500" fill="hold"/>
                                        <p:tgtEl>
                                          <p:spTgt spid="9"/>
                                        </p:tgtEl>
                                        <p:attrNameLst>
                                          <p:attrName>ppt_x</p:attrName>
                                        </p:attrNameLst>
                                      </p:cBhvr>
                                      <p:tavLst>
                                        <p:tav tm="0">
                                          <p:val>
                                            <p:strVal val="#ppt_x"/>
                                          </p:val>
                                        </p:tav>
                                        <p:tav tm="100000">
                                          <p:val>
                                            <p:strVal val="#ppt_x"/>
                                          </p:val>
                                        </p:tav>
                                      </p:tavLst>
                                    </p:anim>
                                    <p:anim calcmode="lin" valueType="num">
                                      <p:cBhvr>
                                        <p:cTn id="32" dur="500" fill="hold"/>
                                        <p:tgtEl>
                                          <p:spTgt spid="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up)">
                                      <p:cBhvr>
                                        <p:cTn id="36" dur="500"/>
                                        <p:tgtEl>
                                          <p:spTgt spid="16"/>
                                        </p:tgtEl>
                                      </p:cBhvr>
                                    </p:animEffect>
                                  </p:childTnLst>
                                </p:cTn>
                              </p:par>
                            </p:childTnLst>
                          </p:cTn>
                        </p:par>
                        <p:par>
                          <p:cTn id="37" fill="hold">
                            <p:stCondLst>
                              <p:cond delay="3000"/>
                            </p:stCondLst>
                            <p:childTnLst>
                              <p:par>
                                <p:cTn id="38" presetID="47"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anim calcmode="lin" valueType="num">
                                      <p:cBhvr>
                                        <p:cTn id="41" dur="500" fill="hold"/>
                                        <p:tgtEl>
                                          <p:spTgt spid="10"/>
                                        </p:tgtEl>
                                        <p:attrNameLst>
                                          <p:attrName>ppt_x</p:attrName>
                                        </p:attrNameLst>
                                      </p:cBhvr>
                                      <p:tavLst>
                                        <p:tav tm="0">
                                          <p:val>
                                            <p:strVal val="#ppt_x"/>
                                          </p:val>
                                        </p:tav>
                                        <p:tav tm="100000">
                                          <p:val>
                                            <p:strVal val="#ppt_x"/>
                                          </p:val>
                                        </p:tav>
                                      </p:tavLst>
                                    </p:anim>
                                    <p:anim calcmode="lin" valueType="num">
                                      <p:cBhvr>
                                        <p:cTn id="42" dur="500" fill="hold"/>
                                        <p:tgtEl>
                                          <p:spTgt spid="10"/>
                                        </p:tgtEl>
                                        <p:attrNameLst>
                                          <p:attrName>ppt_y</p:attrName>
                                        </p:attrNameLst>
                                      </p:cBhvr>
                                      <p:tavLst>
                                        <p:tav tm="0">
                                          <p:val>
                                            <p:strVal val="#ppt_y-.1"/>
                                          </p:val>
                                        </p:tav>
                                        <p:tav tm="100000">
                                          <p:val>
                                            <p:strVal val="#ppt_y"/>
                                          </p:val>
                                        </p:tav>
                                      </p:tavLst>
                                    </p:anim>
                                  </p:childTnLst>
                                </p:cTn>
                              </p:par>
                            </p:childTnLst>
                          </p:cTn>
                        </p:par>
                        <p:par>
                          <p:cTn id="43" fill="hold">
                            <p:stCondLst>
                              <p:cond delay="3500"/>
                            </p:stCondLst>
                            <p:childTnLst>
                              <p:par>
                                <p:cTn id="44" presetID="22" presetClass="entr" presetSubtype="1"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up)">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anim calcmode="lin" valueType="num">
                                      <p:cBhvr>
                                        <p:cTn id="52" dur="500" fill="hold"/>
                                        <p:tgtEl>
                                          <p:spTgt spid="21"/>
                                        </p:tgtEl>
                                        <p:attrNameLst>
                                          <p:attrName>ppt_x</p:attrName>
                                        </p:attrNameLst>
                                      </p:cBhvr>
                                      <p:tavLst>
                                        <p:tav tm="0">
                                          <p:val>
                                            <p:strVal val="#ppt_x"/>
                                          </p:val>
                                        </p:tav>
                                        <p:tav tm="100000">
                                          <p:val>
                                            <p:strVal val="#ppt_x"/>
                                          </p:val>
                                        </p:tav>
                                      </p:tavLst>
                                    </p:anim>
                                    <p:anim calcmode="lin" valueType="num">
                                      <p:cBhvr>
                                        <p:cTn id="53" dur="500" fill="hold"/>
                                        <p:tgtEl>
                                          <p:spTgt spid="21"/>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5">
                                            <p:txEl>
                                              <p:pRg st="1" end="1"/>
                                            </p:txEl>
                                          </p:spTgt>
                                        </p:tgtEl>
                                        <p:attrNameLst>
                                          <p:attrName>style.visibility</p:attrName>
                                        </p:attrNameLst>
                                      </p:cBhvr>
                                      <p:to>
                                        <p:strVal val="visible"/>
                                      </p:to>
                                    </p:set>
                                    <p:animEffect transition="in" filter="fade">
                                      <p:cBhvr>
                                        <p:cTn id="56" dur="500"/>
                                        <p:tgtEl>
                                          <p:spTgt spid="5">
                                            <p:txEl>
                                              <p:pRg st="1" end="1"/>
                                            </p:txEl>
                                          </p:spTgt>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childTnLst>
                          </p:cTn>
                        </p:par>
                        <p:par>
                          <p:cTn id="61" fill="hold">
                            <p:stCondLst>
                              <p:cond delay="1000"/>
                            </p:stCondLst>
                            <p:childTnLst>
                              <p:par>
                                <p:cTn id="62" presetID="47" presetClass="entr" presetSubtype="0"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anim calcmode="lin" valueType="num">
                                      <p:cBhvr>
                                        <p:cTn id="65" dur="500" fill="hold"/>
                                        <p:tgtEl>
                                          <p:spTgt spid="24"/>
                                        </p:tgtEl>
                                        <p:attrNameLst>
                                          <p:attrName>ppt_x</p:attrName>
                                        </p:attrNameLst>
                                      </p:cBhvr>
                                      <p:tavLst>
                                        <p:tav tm="0">
                                          <p:val>
                                            <p:strVal val="#ppt_x"/>
                                          </p:val>
                                        </p:tav>
                                        <p:tav tm="100000">
                                          <p:val>
                                            <p:strVal val="#ppt_x"/>
                                          </p:val>
                                        </p:tav>
                                      </p:tavLst>
                                    </p:anim>
                                    <p:anim calcmode="lin" valueType="num">
                                      <p:cBhvr>
                                        <p:cTn id="66" dur="500" fill="hold"/>
                                        <p:tgtEl>
                                          <p:spTgt spid="24"/>
                                        </p:tgtEl>
                                        <p:attrNameLst>
                                          <p:attrName>ppt_y</p:attrName>
                                        </p:attrNameLst>
                                      </p:cBhvr>
                                      <p:tavLst>
                                        <p:tav tm="0">
                                          <p:val>
                                            <p:strVal val="#ppt_y-.1"/>
                                          </p:val>
                                        </p:tav>
                                        <p:tav tm="100000">
                                          <p:val>
                                            <p:strVal val="#ppt_y"/>
                                          </p:val>
                                        </p:tav>
                                      </p:tavLst>
                                    </p:anim>
                                  </p:childTnLst>
                                </p:cTn>
                              </p:par>
                            </p:childTnLst>
                          </p:cTn>
                        </p:par>
                        <p:par>
                          <p:cTn id="67" fill="hold">
                            <p:stCondLst>
                              <p:cond delay="1500"/>
                            </p:stCondLst>
                            <p:childTnLst>
                              <p:par>
                                <p:cTn id="68" presetID="22" presetClass="entr" presetSubtype="2"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right)">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nodeType="withEffect">
                                  <p:stCondLst>
                                    <p:cond delay="0"/>
                                  </p:stCondLst>
                                  <p:childTnLst>
                                    <p:set>
                                      <p:cBhvr>
                                        <p:cTn id="77" dur="1" fill="hold">
                                          <p:stCondLst>
                                            <p:cond delay="0"/>
                                          </p:stCondLst>
                                        </p:cTn>
                                        <p:tgtEl>
                                          <p:spTgt spid="5">
                                            <p:txEl>
                                              <p:pRg st="2" end="2"/>
                                            </p:txEl>
                                          </p:spTgt>
                                        </p:tgtEl>
                                        <p:attrNameLst>
                                          <p:attrName>style.visibility</p:attrName>
                                        </p:attrNameLst>
                                      </p:cBhvr>
                                      <p:to>
                                        <p:strVal val="visible"/>
                                      </p:to>
                                    </p:set>
                                    <p:animEffect transition="in" filter="fade">
                                      <p:cBhvr>
                                        <p:cTn id="78" dur="500"/>
                                        <p:tgtEl>
                                          <p:spTgt spid="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
                                            <p:txEl>
                                              <p:pRg st="3" end="3"/>
                                            </p:txEl>
                                          </p:spTgt>
                                        </p:tgtEl>
                                        <p:attrNameLst>
                                          <p:attrName>style.visibility</p:attrName>
                                        </p:attrNameLst>
                                      </p:cBhvr>
                                      <p:to>
                                        <p:strVal val="visible"/>
                                      </p:to>
                                    </p:set>
                                    <p:animEffect transition="in" filter="fade">
                                      <p:cBhvr>
                                        <p:cTn id="83" dur="500"/>
                                        <p:tgtEl>
                                          <p:spTgt spid="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xEl>
                                              <p:pRg st="4" end="4"/>
                                            </p:txEl>
                                          </p:spTgt>
                                        </p:tgtEl>
                                        <p:attrNameLst>
                                          <p:attrName>style.visibility</p:attrName>
                                        </p:attrNameLst>
                                      </p:cBhvr>
                                      <p:to>
                                        <p:strVal val="visible"/>
                                      </p:to>
                                    </p:set>
                                    <p:animEffect transition="in" filter="fade">
                                      <p:cBhvr>
                                        <p:cTn id="88" dur="500"/>
                                        <p:tgtEl>
                                          <p:spTgt spid="5">
                                            <p:txEl>
                                              <p:pRg st="4" end="4"/>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
                                            <p:txEl>
                                              <p:pRg st="5" end="5"/>
                                            </p:txEl>
                                          </p:spTgt>
                                        </p:tgtEl>
                                        <p:attrNameLst>
                                          <p:attrName>style.visibility</p:attrName>
                                        </p:attrNameLst>
                                      </p:cBhvr>
                                      <p:to>
                                        <p:strVal val="visible"/>
                                      </p:to>
                                    </p:set>
                                    <p:animEffect transition="in" filter="fade">
                                      <p:cBhvr>
                                        <p:cTn id="9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P spid="21"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57" y="827315"/>
            <a:ext cx="4936524"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393371"/>
            <a:ext cx="4524479" cy="345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5057" y="150167"/>
            <a:ext cx="5165124" cy="584775"/>
          </a:xfrm>
          <a:prstGeom prst="rect">
            <a:avLst/>
          </a:prstGeom>
          <a:noFill/>
        </p:spPr>
        <p:txBody>
          <a:bodyPr wrap="square" rtlCol="0">
            <a:spAutoFit/>
          </a:bodyPr>
          <a:lstStyle/>
          <a:p>
            <a:r>
              <a:rPr lang="en-US" sz="3200" dirty="0" smtClean="0"/>
              <a:t>Drupal-based metadata tools</a:t>
            </a:r>
            <a:endParaRPr lang="en-US" sz="3200" dirty="0"/>
          </a:p>
        </p:txBody>
      </p:sp>
      <p:sp>
        <p:nvSpPr>
          <p:cNvPr id="3" name="TextBox 2"/>
          <p:cNvSpPr txBox="1"/>
          <p:nvPr/>
        </p:nvSpPr>
        <p:spPr>
          <a:xfrm>
            <a:off x="5780314" y="380999"/>
            <a:ext cx="3211286" cy="5109091"/>
          </a:xfrm>
          <a:prstGeom prst="rect">
            <a:avLst/>
          </a:prstGeom>
          <a:noFill/>
        </p:spPr>
        <p:txBody>
          <a:bodyPr wrap="square" rtlCol="0">
            <a:spAutoFit/>
          </a:bodyPr>
          <a:lstStyle/>
          <a:p>
            <a:pPr>
              <a:spcAft>
                <a:spcPts val="1200"/>
              </a:spcAft>
            </a:pPr>
            <a:r>
              <a:rPr lang="en-US" sz="2000" dirty="0" smtClean="0"/>
              <a:t>Home pages look different, but metadata creation is the same</a:t>
            </a:r>
          </a:p>
          <a:p>
            <a:pPr marL="285750" indent="-285750">
              <a:spcAft>
                <a:spcPts val="1200"/>
              </a:spcAft>
              <a:buFont typeface="Arial" pitchFamily="34" charset="0"/>
              <a:buChar char="•"/>
            </a:pPr>
            <a:r>
              <a:rPr lang="en-US" dirty="0" smtClean="0"/>
              <a:t>User defines collections</a:t>
            </a:r>
          </a:p>
          <a:p>
            <a:pPr marL="285750" indent="-285750">
              <a:spcAft>
                <a:spcPts val="1200"/>
              </a:spcAft>
              <a:buFont typeface="Arial" pitchFamily="34" charset="0"/>
              <a:buChar char="•"/>
            </a:pPr>
            <a:r>
              <a:rPr lang="en-US" dirty="0" smtClean="0"/>
              <a:t>Metadata created in context of a collection</a:t>
            </a:r>
          </a:p>
          <a:p>
            <a:pPr marL="285750" indent="-285750">
              <a:spcAft>
                <a:spcPts val="1200"/>
              </a:spcAft>
              <a:buFont typeface="Arial" pitchFamily="34" charset="0"/>
              <a:buChar char="•"/>
            </a:pPr>
            <a:r>
              <a:rPr lang="en-US" dirty="0" smtClean="0"/>
              <a:t>Published records get pushed to WAF for harvest</a:t>
            </a:r>
          </a:p>
          <a:p>
            <a:pPr marL="285750" indent="-285750">
              <a:spcAft>
                <a:spcPts val="1200"/>
              </a:spcAft>
              <a:buFont typeface="Arial" pitchFamily="34" charset="0"/>
              <a:buChar char="•"/>
            </a:pPr>
            <a:r>
              <a:rPr lang="en-US" dirty="0" smtClean="0"/>
              <a:t>Drupal provides features for autocomplete,  simple validation</a:t>
            </a:r>
          </a:p>
          <a:p>
            <a:pPr marL="285750" indent="-285750">
              <a:spcAft>
                <a:spcPts val="1200"/>
              </a:spcAft>
              <a:buFont typeface="Arial" pitchFamily="34" charset="0"/>
              <a:buChar char="•"/>
            </a:pPr>
            <a:r>
              <a:rPr lang="en-US" dirty="0" smtClean="0"/>
              <a:t>Complex web of dependencies between Drupal modules hard to maintain</a:t>
            </a:r>
            <a:endParaRPr lang="en-US" dirty="0"/>
          </a:p>
        </p:txBody>
      </p:sp>
    </p:spTree>
    <p:extLst>
      <p:ext uri="{BB962C8B-B14F-4D97-AF65-F5344CB8AC3E}">
        <p14:creationId xmlns:p14="http://schemas.microsoft.com/office/powerpoint/2010/main" val="3736368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870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35429"/>
            <a:ext cx="6400800" cy="4764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81125" y="5221356"/>
            <a:ext cx="6705600" cy="369332"/>
          </a:xfrm>
          <a:prstGeom prst="rect">
            <a:avLst/>
          </a:prstGeom>
          <a:noFill/>
        </p:spPr>
        <p:txBody>
          <a:bodyPr wrap="square" rtlCol="0">
            <a:spAutoFit/>
          </a:bodyPr>
          <a:lstStyle/>
          <a:p>
            <a:pPr algn="ctr"/>
            <a:r>
              <a:rPr lang="en-US" b="1" dirty="0" smtClean="0">
                <a:hlinkClick r:id="rId3"/>
              </a:rPr>
              <a:t>http://mw.usgin.org</a:t>
            </a:r>
            <a:r>
              <a:rPr lang="en-US" b="1" dirty="0" smtClean="0"/>
              <a:t>   AND  </a:t>
            </a:r>
            <a:r>
              <a:rPr lang="en-US" b="1" dirty="0" smtClean="0">
                <a:hlinkClick r:id="rId4"/>
              </a:rPr>
              <a:t>http://repository.usgin.org</a:t>
            </a:r>
            <a:r>
              <a:rPr lang="en-US" b="1" dirty="0" smtClean="0"/>
              <a:t> </a:t>
            </a:r>
            <a:endParaRPr lang="en-US" b="1" dirty="0"/>
          </a:p>
        </p:txBody>
      </p:sp>
      <p:sp>
        <p:nvSpPr>
          <p:cNvPr id="2" name="TextBox 1"/>
          <p:cNvSpPr txBox="1"/>
          <p:nvPr/>
        </p:nvSpPr>
        <p:spPr>
          <a:xfrm>
            <a:off x="76200" y="914400"/>
            <a:ext cx="2286000" cy="1938992"/>
          </a:xfrm>
          <a:prstGeom prst="rect">
            <a:avLst/>
          </a:prstGeom>
          <a:noFill/>
        </p:spPr>
        <p:txBody>
          <a:bodyPr wrap="square" rtlCol="0">
            <a:spAutoFit/>
          </a:bodyPr>
          <a:lstStyle/>
          <a:p>
            <a:pPr marL="285750" indent="-285750">
              <a:spcAft>
                <a:spcPts val="1200"/>
              </a:spcAft>
              <a:buFont typeface="Arial" pitchFamily="34" charset="0"/>
              <a:buChar char="•"/>
            </a:pPr>
            <a:r>
              <a:rPr lang="en-US" dirty="0" smtClean="0"/>
              <a:t>Content groups</a:t>
            </a:r>
            <a:endParaRPr lang="en-US" dirty="0"/>
          </a:p>
          <a:p>
            <a:pPr marL="285750" indent="-285750">
              <a:spcAft>
                <a:spcPts val="1200"/>
              </a:spcAft>
              <a:buFont typeface="Arial" pitchFamily="34" charset="0"/>
              <a:buChar char="•"/>
            </a:pPr>
            <a:r>
              <a:rPr lang="en-US" dirty="0" smtClean="0"/>
              <a:t>Required content </a:t>
            </a:r>
            <a:r>
              <a:rPr lang="en-US" b="1" dirty="0" smtClean="0">
                <a:solidFill>
                  <a:srgbClr val="FF0000"/>
                </a:solidFill>
              </a:rPr>
              <a:t>*</a:t>
            </a:r>
          </a:p>
          <a:p>
            <a:pPr marL="285750" indent="-285750">
              <a:spcAft>
                <a:spcPts val="1200"/>
              </a:spcAft>
              <a:buFont typeface="Arial" pitchFamily="34" charset="0"/>
              <a:buChar char="•"/>
            </a:pPr>
            <a:r>
              <a:rPr lang="en-US" dirty="0" smtClean="0"/>
              <a:t>Autocomplete</a:t>
            </a:r>
          </a:p>
          <a:p>
            <a:pPr marL="285750" indent="-285750">
              <a:spcAft>
                <a:spcPts val="1200"/>
              </a:spcAft>
              <a:buFont typeface="Arial" pitchFamily="34" charset="0"/>
              <a:buChar char="•"/>
            </a:pPr>
            <a:r>
              <a:rPr lang="en-US" dirty="0" smtClean="0"/>
              <a:t>Prepopulate from collection</a:t>
            </a:r>
            <a:endParaRPr lang="en-US" dirty="0"/>
          </a:p>
        </p:txBody>
      </p:sp>
    </p:spTree>
    <p:extLst>
      <p:ext uri="{BB962C8B-B14F-4D97-AF65-F5344CB8AC3E}">
        <p14:creationId xmlns:p14="http://schemas.microsoft.com/office/powerpoint/2010/main" val="2444166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1000"/>
            <a:ext cx="7345428" cy="5030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2400" y="3238383"/>
            <a:ext cx="1251857" cy="923330"/>
          </a:xfrm>
          <a:prstGeom prst="rect">
            <a:avLst/>
          </a:prstGeom>
          <a:noFill/>
        </p:spPr>
        <p:txBody>
          <a:bodyPr wrap="square" rtlCol="0">
            <a:spAutoFit/>
          </a:bodyPr>
          <a:lstStyle/>
          <a:p>
            <a:pPr algn="r"/>
            <a:r>
              <a:rPr lang="en-US" dirty="0" smtClean="0"/>
              <a:t>View in different encodings</a:t>
            </a:r>
            <a:endParaRPr lang="en-US" dirty="0"/>
          </a:p>
        </p:txBody>
      </p:sp>
    </p:spTree>
    <p:extLst>
      <p:ext uri="{BB962C8B-B14F-4D97-AF65-F5344CB8AC3E}">
        <p14:creationId xmlns:p14="http://schemas.microsoft.com/office/powerpoint/2010/main" val="204512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from User Perspective</a:t>
            </a:r>
            <a:endParaRPr lang="en-US" dirty="0"/>
          </a:p>
        </p:txBody>
      </p:sp>
      <p:sp>
        <p:nvSpPr>
          <p:cNvPr id="3" name="Content Placeholder 2"/>
          <p:cNvSpPr>
            <a:spLocks noGrp="1"/>
          </p:cNvSpPr>
          <p:nvPr>
            <p:ph idx="1"/>
          </p:nvPr>
        </p:nvSpPr>
        <p:spPr/>
        <p:txBody>
          <a:bodyPr>
            <a:normAutofit/>
          </a:bodyPr>
          <a:lstStyle/>
          <a:p>
            <a:r>
              <a:rPr lang="en-US" sz="2800" dirty="0"/>
              <a:t>Search from within the user’s standard workspace (Excel, ArcGIS, </a:t>
            </a:r>
            <a:r>
              <a:rPr lang="en-US" sz="2800" dirty="0" err="1"/>
              <a:t>ModFlow</a:t>
            </a:r>
            <a:r>
              <a:rPr lang="en-US" sz="2800" dirty="0"/>
              <a:t>….)</a:t>
            </a:r>
          </a:p>
          <a:p>
            <a:r>
              <a:rPr lang="en-US" sz="2800" dirty="0" smtClean="0"/>
              <a:t>Natural language labels and instructions</a:t>
            </a:r>
          </a:p>
          <a:p>
            <a:r>
              <a:rPr lang="en-US" sz="2800" dirty="0" smtClean="0"/>
              <a:t>Standardize interface components for creating, searching, browsing metadata</a:t>
            </a:r>
          </a:p>
          <a:p>
            <a:r>
              <a:rPr lang="en-US" sz="2800" dirty="0" smtClean="0"/>
              <a:t>Work against a content model not bound to a particular encoding or standard</a:t>
            </a:r>
          </a:p>
        </p:txBody>
      </p:sp>
    </p:spTree>
    <p:extLst>
      <p:ext uri="{BB962C8B-B14F-4D97-AF65-F5344CB8AC3E}">
        <p14:creationId xmlns:p14="http://schemas.microsoft.com/office/powerpoint/2010/main" val="289713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7772400" cy="1362075"/>
          </a:xfrm>
        </p:spPr>
        <p:txBody>
          <a:bodyPr/>
          <a:lstStyle/>
          <a:p>
            <a:r>
              <a:rPr lang="en-US" dirty="0" smtClean="0"/>
              <a:t>Background</a:t>
            </a:r>
            <a:endParaRPr lang="en-US" dirty="0"/>
          </a:p>
        </p:txBody>
      </p:sp>
      <p:sp>
        <p:nvSpPr>
          <p:cNvPr id="5" name="Text Placeholder 4"/>
          <p:cNvSpPr>
            <a:spLocks noGrp="1"/>
          </p:cNvSpPr>
          <p:nvPr>
            <p:ph type="body" idx="1"/>
          </p:nvPr>
        </p:nvSpPr>
        <p:spPr>
          <a:xfrm>
            <a:off x="0" y="6553200"/>
            <a:ext cx="3581400" cy="304800"/>
          </a:xfrm>
        </p:spPr>
        <p:txBody>
          <a:bodyPr>
            <a:normAutofit/>
          </a:bodyPr>
          <a:lstStyle/>
          <a:p>
            <a:r>
              <a:rPr lang="en-US" sz="900" dirty="0" smtClean="0">
                <a:solidFill>
                  <a:schemeClr val="bg1"/>
                </a:solidFill>
              </a:rPr>
              <a:t>USGIN, Interoperability and the National Geothermal Data System</a:t>
            </a:r>
            <a:endParaRPr lang="en-US" sz="900" dirty="0">
              <a:solidFill>
                <a:schemeClr val="bg1"/>
              </a:solidFill>
            </a:endParaRPr>
          </a:p>
        </p:txBody>
      </p:sp>
      <p:sp>
        <p:nvSpPr>
          <p:cNvPr id="2" name="Date Placeholder 1"/>
          <p:cNvSpPr>
            <a:spLocks noGrp="1"/>
          </p:cNvSpPr>
          <p:nvPr>
            <p:ph type="dt" sz="half" idx="10"/>
          </p:nvPr>
        </p:nvSpPr>
        <p:spPr/>
        <p:txBody>
          <a:bodyPr/>
          <a:lstStyle/>
          <a:p>
            <a:r>
              <a:rPr lang="en-US" dirty="0" smtClean="0"/>
              <a:t>7/12/2011</a:t>
            </a:r>
            <a:endParaRPr lang="en-US" dirty="0"/>
          </a:p>
        </p:txBody>
      </p:sp>
      <p:sp>
        <p:nvSpPr>
          <p:cNvPr id="6" name="TextBox 5"/>
          <p:cNvSpPr txBox="1"/>
          <p:nvPr/>
        </p:nvSpPr>
        <p:spPr>
          <a:xfrm>
            <a:off x="228600" y="1143000"/>
            <a:ext cx="8610600" cy="3724096"/>
          </a:xfrm>
          <a:prstGeom prst="rect">
            <a:avLst/>
          </a:prstGeom>
          <a:noFill/>
        </p:spPr>
        <p:txBody>
          <a:bodyPr wrap="square" rtlCol="0">
            <a:spAutoFit/>
          </a:bodyPr>
          <a:lstStyle/>
          <a:p>
            <a:pPr>
              <a:spcAft>
                <a:spcPts val="600"/>
              </a:spcAft>
            </a:pPr>
            <a:r>
              <a:rPr lang="en-US" sz="2400" dirty="0"/>
              <a:t>February, </a:t>
            </a:r>
            <a:r>
              <a:rPr lang="en-US" sz="2400" dirty="0" smtClean="0"/>
              <a:t>2007:  Representatives </a:t>
            </a:r>
            <a:r>
              <a:rPr lang="en-US" sz="2400" dirty="0"/>
              <a:t>of </a:t>
            </a:r>
            <a:r>
              <a:rPr lang="en-US" sz="2400" dirty="0" smtClean="0"/>
              <a:t>Association </a:t>
            </a:r>
            <a:r>
              <a:rPr lang="en-US" sz="2400" dirty="0"/>
              <a:t>of American State Geologists (AASG) and U. S. Geological Survey (USGS) </a:t>
            </a:r>
            <a:r>
              <a:rPr lang="en-US" sz="2400" dirty="0" smtClean="0"/>
              <a:t>meet </a:t>
            </a:r>
          </a:p>
          <a:p>
            <a:pPr marL="285750" indent="-285750">
              <a:spcBef>
                <a:spcPts val="600"/>
              </a:spcBef>
              <a:spcAft>
                <a:spcPts val="600"/>
              </a:spcAft>
              <a:buFont typeface="Arial" pitchFamily="34" charset="0"/>
              <a:buChar char="•"/>
            </a:pPr>
            <a:r>
              <a:rPr lang="en-US" sz="2400" dirty="0" smtClean="0"/>
              <a:t>Explore making </a:t>
            </a:r>
            <a:r>
              <a:rPr lang="en-US" sz="2400" dirty="0"/>
              <a:t>their data accessible and interoperable. </a:t>
            </a:r>
            <a:endParaRPr lang="en-US" sz="2400" dirty="0" smtClean="0"/>
          </a:p>
          <a:p>
            <a:pPr marL="285750" indent="-285750">
              <a:spcBef>
                <a:spcPts val="600"/>
              </a:spcBef>
              <a:buFont typeface="Arial" pitchFamily="34" charset="0"/>
              <a:buChar char="•"/>
            </a:pPr>
            <a:r>
              <a:rPr lang="en-US" sz="2400" dirty="0" smtClean="0"/>
              <a:t>Recommend </a:t>
            </a:r>
            <a:r>
              <a:rPr lang="en-US" sz="2400" dirty="0"/>
              <a:t>that the </a:t>
            </a:r>
            <a:r>
              <a:rPr lang="en-US" sz="2400" dirty="0" smtClean="0"/>
              <a:t>geological surveys </a:t>
            </a:r>
            <a:r>
              <a:rPr lang="en-US" sz="2400" dirty="0"/>
              <a:t>work together to create a distributed, national “Geological Information Network” (GIN) of digital data </a:t>
            </a:r>
            <a:endParaRPr lang="en-US" sz="2400" dirty="0" smtClean="0"/>
          </a:p>
          <a:p>
            <a:pPr marL="742950" lvl="1" indent="-285750">
              <a:buFont typeface="Arial" pitchFamily="34" charset="0"/>
              <a:buChar char="•"/>
            </a:pPr>
            <a:r>
              <a:rPr lang="en-US" sz="2400" dirty="0" smtClean="0"/>
              <a:t>use </a:t>
            </a:r>
            <a:r>
              <a:rPr lang="en-US" sz="2400" dirty="0"/>
              <a:t>of common standards and protocols </a:t>
            </a:r>
            <a:endParaRPr lang="en-US" sz="2400" dirty="0" smtClean="0"/>
          </a:p>
          <a:p>
            <a:pPr marL="742950" lvl="1" indent="-285750">
              <a:buFont typeface="Arial" pitchFamily="34" charset="0"/>
              <a:buChar char="•"/>
            </a:pPr>
            <a:r>
              <a:rPr lang="en-US" sz="2400" dirty="0" smtClean="0"/>
              <a:t>respect </a:t>
            </a:r>
            <a:r>
              <a:rPr lang="en-US" sz="2400" dirty="0"/>
              <a:t>ownership or control of data </a:t>
            </a:r>
            <a:endParaRPr lang="en-US" sz="2400" dirty="0" smtClean="0"/>
          </a:p>
          <a:p>
            <a:pPr marL="742950" lvl="1" indent="-285750">
              <a:buFont typeface="Arial" pitchFamily="34" charset="0"/>
              <a:buChar char="•"/>
            </a:pPr>
            <a:r>
              <a:rPr lang="en-US" sz="2400" dirty="0" smtClean="0"/>
              <a:t>builds </a:t>
            </a:r>
            <a:r>
              <a:rPr lang="en-US" sz="2400" dirty="0"/>
              <a:t>on existing data systems </a:t>
            </a:r>
            <a:r>
              <a:rPr lang="en-US" sz="1600" dirty="0"/>
              <a:t>(AZGS Open-file Report 2008-01, 2008)</a:t>
            </a:r>
            <a:r>
              <a:rPr lang="en-US" sz="2400" dirty="0"/>
              <a:t>.  </a:t>
            </a:r>
          </a:p>
        </p:txBody>
      </p:sp>
    </p:spTree>
    <p:extLst>
      <p:ext uri="{BB962C8B-B14F-4D97-AF65-F5344CB8AC3E}">
        <p14:creationId xmlns:p14="http://schemas.microsoft.com/office/powerpoint/2010/main" val="27711208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Nagging questions</a:t>
            </a:r>
            <a:endParaRPr lang="en-US"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sp>
        <p:nvSpPr>
          <p:cNvPr id="5" name="Text Placeholder 2"/>
          <p:cNvSpPr txBox="1">
            <a:spLocks/>
          </p:cNvSpPr>
          <p:nvPr/>
        </p:nvSpPr>
        <p:spPr>
          <a:xfrm>
            <a:off x="457200" y="1383506"/>
            <a:ext cx="7772400" cy="3569494"/>
          </a:xfrm>
          <a:prstGeom prst="rect">
            <a:avLst/>
          </a:prstGeom>
        </p:spPr>
        <p:txBody>
          <a:bodyPr>
            <a:norm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r>
              <a:rPr lang="en-US" sz="2800" dirty="0" smtClean="0"/>
              <a:t>How to leverage commercial search engines</a:t>
            </a:r>
          </a:p>
          <a:p>
            <a:r>
              <a:rPr lang="en-US" sz="2800" dirty="0" smtClean="0"/>
              <a:t>What is sweet spot between structured metadata and text/link-based indexing</a:t>
            </a:r>
          </a:p>
        </p:txBody>
      </p:sp>
    </p:spTree>
    <p:extLst>
      <p:ext uri="{BB962C8B-B14F-4D97-AF65-F5344CB8AC3E}">
        <p14:creationId xmlns:p14="http://schemas.microsoft.com/office/powerpoint/2010/main" val="35557415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Implementing Services</a:t>
            </a:r>
            <a:endParaRPr lang="en-US" dirty="0"/>
          </a:p>
        </p:txBody>
      </p:sp>
      <p:sp>
        <p:nvSpPr>
          <p:cNvPr id="6" name="Text Placeholder 5"/>
          <p:cNvSpPr>
            <a:spLocks noGrp="1"/>
          </p:cNvSpPr>
          <p:nvPr>
            <p:ph type="body" idx="1"/>
          </p:nvPr>
        </p:nvSpPr>
        <p:spPr/>
        <p:txBody>
          <a:bodyPr/>
          <a:lstStyle/>
          <a:p>
            <a:r>
              <a:rPr lang="en-US" dirty="0" smtClean="0"/>
              <a:t>OGC Services</a:t>
            </a:r>
            <a:endParaRPr lang="en-US"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p:txBody>
          <a:bodyPr/>
          <a:lstStyle/>
          <a:p>
            <a:r>
              <a:rPr lang="en-US" smtClean="0"/>
              <a:t>Arizona Geological Survey</a:t>
            </a: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063564"/>
            <a:ext cx="4976391" cy="233778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28600"/>
            <a:ext cx="4477893" cy="2062753"/>
          </a:xfrm>
          <a:prstGeom prst="rect">
            <a:avLst/>
          </a:prstGeom>
        </p:spPr>
      </p:pic>
    </p:spTree>
    <p:extLst>
      <p:ext uri="{BB962C8B-B14F-4D97-AF65-F5344CB8AC3E}">
        <p14:creationId xmlns:p14="http://schemas.microsoft.com/office/powerpoint/2010/main" val="140717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US" sz="4400" dirty="0" smtClean="0">
                <a:solidFill>
                  <a:srgbClr val="FFFF00"/>
                </a:solidFill>
              </a:rPr>
              <a:t>The Services</a:t>
            </a:r>
          </a:p>
        </p:txBody>
      </p:sp>
      <p:sp>
        <p:nvSpPr>
          <p:cNvPr id="20483" name="Content Placeholder 2"/>
          <p:cNvSpPr>
            <a:spLocks noGrp="1"/>
          </p:cNvSpPr>
          <p:nvPr>
            <p:ph idx="1"/>
          </p:nvPr>
        </p:nvSpPr>
        <p:spPr>
          <a:xfrm>
            <a:off x="609600" y="1295400"/>
            <a:ext cx="7772400" cy="4343400"/>
          </a:xfrm>
        </p:spPr>
        <p:txBody>
          <a:bodyPr>
            <a:noAutofit/>
          </a:bodyPr>
          <a:lstStyle/>
          <a:p>
            <a:pPr>
              <a:spcBef>
                <a:spcPts val="0"/>
              </a:spcBef>
            </a:pPr>
            <a:r>
              <a:rPr lang="en-US" sz="3200" dirty="0" smtClean="0">
                <a:solidFill>
                  <a:srgbClr val="FFFF00"/>
                </a:solidFill>
              </a:rPr>
              <a:t>Protocol</a:t>
            </a:r>
            <a:endParaRPr lang="en-US" sz="2400" dirty="0" smtClean="0">
              <a:solidFill>
                <a:srgbClr val="FFFF00"/>
              </a:solidFill>
            </a:endParaRPr>
          </a:p>
          <a:p>
            <a:pPr lvl="1">
              <a:spcBef>
                <a:spcPts val="0"/>
              </a:spcBef>
            </a:pPr>
            <a:r>
              <a:rPr lang="en-US" sz="2800" dirty="0" smtClean="0">
                <a:solidFill>
                  <a:srgbClr val="FFFF00"/>
                </a:solidFill>
              </a:rPr>
              <a:t>Messaging framework and interface</a:t>
            </a:r>
          </a:p>
          <a:p>
            <a:pPr lvl="1">
              <a:spcBef>
                <a:spcPts val="0"/>
              </a:spcBef>
            </a:pPr>
            <a:r>
              <a:rPr lang="en-US" sz="2800" dirty="0" smtClean="0">
                <a:solidFill>
                  <a:srgbClr val="FFFF00"/>
                </a:solidFill>
              </a:rPr>
              <a:t>WFS, WMS, CSW…</a:t>
            </a:r>
          </a:p>
          <a:p>
            <a:pPr lvl="2">
              <a:spcBef>
                <a:spcPts val="0"/>
              </a:spcBef>
            </a:pPr>
            <a:r>
              <a:rPr lang="en-US" sz="2600" dirty="0" smtClean="0">
                <a:solidFill>
                  <a:srgbClr val="FFFF00"/>
                </a:solidFill>
              </a:rPr>
              <a:t>Geospatial</a:t>
            </a:r>
          </a:p>
          <a:p>
            <a:pPr>
              <a:spcBef>
                <a:spcPts val="0"/>
              </a:spcBef>
            </a:pPr>
            <a:r>
              <a:rPr lang="en-US" sz="3200" dirty="0">
                <a:solidFill>
                  <a:srgbClr val="FFFF00"/>
                </a:solidFill>
              </a:rPr>
              <a:t>Server implementation</a:t>
            </a:r>
          </a:p>
          <a:p>
            <a:pPr lvl="1">
              <a:spcBef>
                <a:spcPts val="0"/>
              </a:spcBef>
            </a:pPr>
            <a:r>
              <a:rPr lang="en-US" sz="2800" dirty="0">
                <a:solidFill>
                  <a:srgbClr val="FFFF00"/>
                </a:solidFill>
              </a:rPr>
              <a:t>GeoServer</a:t>
            </a:r>
          </a:p>
          <a:p>
            <a:pPr lvl="1">
              <a:spcBef>
                <a:spcPts val="0"/>
              </a:spcBef>
            </a:pPr>
            <a:r>
              <a:rPr lang="en-US" sz="2800" dirty="0">
                <a:solidFill>
                  <a:srgbClr val="FFFF00"/>
                </a:solidFill>
              </a:rPr>
              <a:t>ESRI ArcGIS </a:t>
            </a:r>
            <a:r>
              <a:rPr lang="en-US" sz="2800" dirty="0" smtClean="0">
                <a:solidFill>
                  <a:srgbClr val="FFFF00"/>
                </a:solidFill>
              </a:rPr>
              <a:t>server</a:t>
            </a:r>
            <a:endParaRPr lang="en-US" sz="2800" dirty="0">
              <a:solidFill>
                <a:srgbClr val="FFFF00"/>
              </a:solidFill>
            </a:endParaRPr>
          </a:p>
        </p:txBody>
      </p:sp>
    </p:spTree>
    <p:extLst>
      <p:ext uri="{BB962C8B-B14F-4D97-AF65-F5344CB8AC3E}">
        <p14:creationId xmlns:p14="http://schemas.microsoft.com/office/powerpoint/2010/main" val="27097987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1290"/>
            <a:ext cx="7772400" cy="1143000"/>
          </a:xfrm>
        </p:spPr>
        <p:txBody>
          <a:bodyPr>
            <a:normAutofit fontScale="90000"/>
          </a:bodyPr>
          <a:lstStyle/>
          <a:p>
            <a:r>
              <a:rPr lang="en-US" dirty="0" smtClean="0"/>
              <a:t>The US Geoscience Information Network</a:t>
            </a:r>
            <a:endParaRPr lang="en-US" dirty="0"/>
          </a:p>
        </p:txBody>
      </p:sp>
      <p:sp>
        <p:nvSpPr>
          <p:cNvPr id="4" name="Footer Placeholder 3"/>
          <p:cNvSpPr>
            <a:spLocks noGrp="1"/>
          </p:cNvSpPr>
          <p:nvPr>
            <p:ph type="ftr" sz="quarter" idx="11"/>
          </p:nvPr>
        </p:nvSpPr>
        <p:spPr>
          <a:xfrm>
            <a:off x="228600" y="6416675"/>
            <a:ext cx="2895600" cy="365125"/>
          </a:xfrm>
        </p:spPr>
        <p:txBody>
          <a:bodyPr/>
          <a:lstStyle/>
          <a:p>
            <a:r>
              <a:rPr lang="en-US" smtClean="0">
                <a:solidFill>
                  <a:srgbClr val="464653"/>
                </a:solidFill>
              </a:rPr>
              <a:t>Arizona Geological Survey</a:t>
            </a:r>
            <a:endParaRPr lang="en-US">
              <a:solidFill>
                <a:srgbClr val="464653"/>
              </a:solidFill>
            </a:endParaRPr>
          </a:p>
        </p:txBody>
      </p:sp>
      <p:sp>
        <p:nvSpPr>
          <p:cNvPr id="6" name="TextBox 5"/>
          <p:cNvSpPr txBox="1"/>
          <p:nvPr/>
        </p:nvSpPr>
        <p:spPr>
          <a:xfrm>
            <a:off x="381000" y="1224290"/>
            <a:ext cx="2590800" cy="523220"/>
          </a:xfrm>
          <a:prstGeom prst="rect">
            <a:avLst/>
          </a:prstGeom>
          <a:noFill/>
        </p:spPr>
        <p:txBody>
          <a:bodyPr wrap="square" rtlCol="0">
            <a:spAutoFit/>
          </a:bodyPr>
          <a:lstStyle/>
          <a:p>
            <a:r>
              <a:rPr lang="en-US" sz="2800" b="1" dirty="0" smtClean="0">
                <a:ln w="10541" cmpd="sng">
                  <a:solidFill>
                    <a:srgbClr val="B88472"/>
                  </a:solidFill>
                  <a:prstDash val="solid"/>
                </a:ln>
                <a:solidFill>
                  <a:srgbClr val="FADA7A"/>
                </a:solidFill>
              </a:rPr>
              <a:t>OGC Services</a:t>
            </a:r>
            <a:endParaRPr lang="en-US" sz="2800" b="1" dirty="0">
              <a:ln w="10541" cmpd="sng">
                <a:solidFill>
                  <a:srgbClr val="B88472"/>
                </a:solidFill>
                <a:prstDash val="solid"/>
              </a:ln>
              <a:solidFill>
                <a:srgbClr val="FADA7A"/>
              </a:solidFill>
            </a:endParaRPr>
          </a:p>
        </p:txBody>
      </p:sp>
      <p:sp>
        <p:nvSpPr>
          <p:cNvPr id="5" name="TextBox 4"/>
          <p:cNvSpPr txBox="1"/>
          <p:nvPr/>
        </p:nvSpPr>
        <p:spPr>
          <a:xfrm>
            <a:off x="381000" y="1667470"/>
            <a:ext cx="7391400" cy="923330"/>
          </a:xfrm>
          <a:prstGeom prst="rect">
            <a:avLst/>
          </a:prstGeom>
          <a:noFill/>
        </p:spPr>
        <p:txBody>
          <a:bodyPr wrap="square" rtlCol="0">
            <a:spAutoFit/>
          </a:bodyPr>
          <a:lstStyle/>
          <a:p>
            <a:pPr marL="285750" indent="-285750">
              <a:buFont typeface="Arial" pitchFamily="34" charset="0"/>
              <a:buChar char="•"/>
            </a:pPr>
            <a:r>
              <a:rPr lang="en-US" dirty="0" smtClean="0"/>
              <a:t>WMS for providing a symbolized portrayal of vector data</a:t>
            </a:r>
          </a:p>
          <a:p>
            <a:pPr marL="285750" indent="-285750">
              <a:buFont typeface="Arial" pitchFamily="34" charset="0"/>
              <a:buChar char="•"/>
            </a:pPr>
            <a:r>
              <a:rPr lang="en-US" dirty="0" smtClean="0"/>
              <a:t>WFS for full access to attributes and to download vector data</a:t>
            </a:r>
          </a:p>
          <a:p>
            <a:pPr marL="285750" indent="-285750">
              <a:buFont typeface="Arial" pitchFamily="34" charset="0"/>
              <a:buChar char="•"/>
            </a:pPr>
            <a:r>
              <a:rPr lang="en-US" dirty="0" smtClean="0"/>
              <a:t>WCS for access to continuous raster data</a:t>
            </a:r>
            <a:endParaRPr lang="en-US"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902960"/>
            <a:ext cx="3961747" cy="3063574"/>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825" y="2630247"/>
            <a:ext cx="2725647" cy="3610481"/>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3104" y="2751782"/>
            <a:ext cx="4317460" cy="3365929"/>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381" y="2728068"/>
            <a:ext cx="4553119" cy="3414839"/>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 name="TextBox 11"/>
          <p:cNvSpPr txBox="1"/>
          <p:nvPr/>
        </p:nvSpPr>
        <p:spPr>
          <a:xfrm>
            <a:off x="2895600" y="1224290"/>
            <a:ext cx="5882054" cy="523220"/>
          </a:xfrm>
          <a:prstGeom prst="rect">
            <a:avLst/>
          </a:prstGeom>
          <a:noFill/>
        </p:spPr>
        <p:txBody>
          <a:bodyPr wrap="square" rtlCol="0">
            <a:spAutoFit/>
          </a:bodyPr>
          <a:lstStyle/>
          <a:p>
            <a:r>
              <a:rPr lang="en-US" sz="2800" b="1" dirty="0" smtClean="0">
                <a:ln w="10541" cmpd="sng">
                  <a:solidFill>
                    <a:srgbClr val="B88472"/>
                  </a:solidFill>
                  <a:prstDash val="solid"/>
                </a:ln>
                <a:solidFill>
                  <a:srgbClr val="FADA7A"/>
                </a:solidFill>
              </a:rPr>
              <a:t>-- Useful in Existing Applications </a:t>
            </a:r>
            <a:endParaRPr lang="en-US" sz="2800" b="1" dirty="0">
              <a:ln w="10541" cmpd="sng">
                <a:solidFill>
                  <a:srgbClr val="B88472"/>
                </a:solidFill>
                <a:prstDash val="solid"/>
              </a:ln>
              <a:solidFill>
                <a:srgbClr val="FADA7A"/>
              </a:solidFill>
            </a:endParaRPr>
          </a:p>
        </p:txBody>
      </p:sp>
    </p:spTree>
    <p:extLst>
      <p:ext uri="{BB962C8B-B14F-4D97-AF65-F5344CB8AC3E}">
        <p14:creationId xmlns:p14="http://schemas.microsoft.com/office/powerpoint/2010/main" val="332817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 presetClass="entr" presetSubtype="0" fill="hold" nodeType="afterEffect">
                                  <p:stCondLst>
                                    <p:cond delay="50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p:stCondLst>
                              <p:cond delay="1000"/>
                            </p:stCondLst>
                            <p:childTnLst>
                              <p:par>
                                <p:cTn id="27" presetID="10" presetClass="entr" presetSubtype="0" fill="hold" nodeType="afterEffect">
                                  <p:stCondLst>
                                    <p:cond delay="5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000"/>
                            </p:stCondLst>
                            <p:childTnLst>
                              <p:par>
                                <p:cTn id="31" presetID="10" presetClass="entr" presetSubtype="0" fill="hold" nodeType="afterEffect">
                                  <p:stCondLst>
                                    <p:cond delay="5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000"/>
                            </p:stCondLst>
                            <p:childTnLst>
                              <p:par>
                                <p:cTn id="35" presetID="10" presetClass="entr" presetSubtype="0" fill="hold" nodeType="afterEffect">
                                  <p:stCondLst>
                                    <p:cond delay="5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solidFill>
                  <a:srgbClr val="FFFF00"/>
                </a:solidFill>
              </a:rPr>
              <a:t>Protocol: WMS</a:t>
            </a:r>
          </a:p>
        </p:txBody>
      </p:sp>
      <p:sp>
        <p:nvSpPr>
          <p:cNvPr id="21507" name="Content Placeholder 2"/>
          <p:cNvSpPr>
            <a:spLocks noGrp="1"/>
          </p:cNvSpPr>
          <p:nvPr>
            <p:ph idx="1"/>
          </p:nvPr>
        </p:nvSpPr>
        <p:spPr/>
        <p:txBody>
          <a:bodyPr>
            <a:normAutofit lnSpcReduction="10000"/>
          </a:bodyPr>
          <a:lstStyle/>
          <a:p>
            <a:r>
              <a:rPr lang="en-US" sz="3600" dirty="0" smtClean="0">
                <a:solidFill>
                  <a:srgbClr val="FFFF00"/>
                </a:solidFill>
              </a:rPr>
              <a:t>Simple, widely used, many clients</a:t>
            </a:r>
          </a:p>
          <a:p>
            <a:r>
              <a:rPr lang="en-US" sz="3600" dirty="0" smtClean="0">
                <a:solidFill>
                  <a:srgbClr val="FFFF00"/>
                </a:solidFill>
              </a:rPr>
              <a:t>Access to </a:t>
            </a:r>
            <a:r>
              <a:rPr lang="en-US" sz="3600" dirty="0" err="1" smtClean="0">
                <a:solidFill>
                  <a:srgbClr val="FFFF00"/>
                </a:solidFill>
              </a:rPr>
              <a:t>georeferenced</a:t>
            </a:r>
            <a:r>
              <a:rPr lang="en-US" sz="3600" dirty="0" smtClean="0">
                <a:solidFill>
                  <a:srgbClr val="FFFF00"/>
                </a:solidFill>
              </a:rPr>
              <a:t> map image</a:t>
            </a:r>
          </a:p>
          <a:p>
            <a:r>
              <a:rPr lang="en-US" sz="3600" dirty="0" smtClean="0">
                <a:solidFill>
                  <a:srgbClr val="FFFF00"/>
                </a:solidFill>
              </a:rPr>
              <a:t>Servers</a:t>
            </a:r>
          </a:p>
          <a:p>
            <a:pPr lvl="1"/>
            <a:r>
              <a:rPr lang="en-US" sz="2800" dirty="0" err="1" smtClean="0">
                <a:solidFill>
                  <a:srgbClr val="FFFF00"/>
                </a:solidFill>
              </a:rPr>
              <a:t>MapServer</a:t>
            </a:r>
            <a:r>
              <a:rPr lang="en-US" sz="2800" dirty="0" smtClean="0">
                <a:solidFill>
                  <a:srgbClr val="FFFF00"/>
                </a:solidFill>
              </a:rPr>
              <a:t>,  GeoServer,  Deegree,  ArcGIS</a:t>
            </a:r>
            <a:endParaRPr lang="en-US" sz="2800" dirty="0">
              <a:solidFill>
                <a:srgbClr val="FFFF00"/>
              </a:solidFill>
            </a:endParaRPr>
          </a:p>
          <a:p>
            <a:pPr lvl="1"/>
            <a:endParaRPr lang="en-US" sz="2800" dirty="0" smtClean="0">
              <a:solidFill>
                <a:srgbClr val="FFFF00"/>
              </a:solidFill>
            </a:endParaRPr>
          </a:p>
          <a:p>
            <a:r>
              <a:rPr lang="en-US" sz="3200" dirty="0" smtClean="0">
                <a:solidFill>
                  <a:srgbClr val="FFFF00"/>
                </a:solidFill>
              </a:rPr>
              <a:t>Data integration = agreeing on standard portrayal schemes (legends)</a:t>
            </a:r>
          </a:p>
        </p:txBody>
      </p:sp>
    </p:spTree>
    <p:extLst>
      <p:ext uri="{BB962C8B-B14F-4D97-AF65-F5344CB8AC3E}">
        <p14:creationId xmlns:p14="http://schemas.microsoft.com/office/powerpoint/2010/main" val="37617264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solidFill>
                  <a:srgbClr val="FFFF00"/>
                </a:solidFill>
              </a:rPr>
              <a:t>WMS for well headers</a:t>
            </a:r>
          </a:p>
        </p:txBody>
      </p:sp>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1314450"/>
            <a:ext cx="8140700"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1143000" y="5638800"/>
            <a:ext cx="1600200" cy="609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7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3" y="2762250"/>
            <a:ext cx="70104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996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500"/>
                                  </p:stCondLst>
                                  <p:childTnLst>
                                    <p:set>
                                      <p:cBhvr>
                                        <p:cTn id="9" dur="1" fill="hold">
                                          <p:stCondLst>
                                            <p:cond delay="0"/>
                                          </p:stCondLst>
                                        </p:cTn>
                                        <p:tgtEl>
                                          <p:spTgt spid="73733"/>
                                        </p:tgtEl>
                                        <p:attrNameLst>
                                          <p:attrName>style.visibility</p:attrName>
                                        </p:attrNameLst>
                                      </p:cBhvr>
                                      <p:to>
                                        <p:strVal val="visible"/>
                                      </p:to>
                                    </p:set>
                                    <p:anim calcmode="lin" valueType="num">
                                      <p:cBhvr additive="base">
                                        <p:cTn id="10" dur="500" fill="hold"/>
                                        <p:tgtEl>
                                          <p:spTgt spid="73733"/>
                                        </p:tgtEl>
                                        <p:attrNameLst>
                                          <p:attrName>ppt_x</p:attrName>
                                        </p:attrNameLst>
                                      </p:cBhvr>
                                      <p:tavLst>
                                        <p:tav tm="0">
                                          <p:val>
                                            <p:strVal val="1+#ppt_w/2"/>
                                          </p:val>
                                        </p:tav>
                                        <p:tav tm="100000">
                                          <p:val>
                                            <p:strVal val="#ppt_x"/>
                                          </p:val>
                                        </p:tav>
                                      </p:tavLst>
                                    </p:anim>
                                    <p:anim calcmode="lin" valueType="num">
                                      <p:cBhvr additive="base">
                                        <p:cTn id="11" dur="500" fill="hold"/>
                                        <p:tgtEl>
                                          <p:spTgt spid="73733"/>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1000"/>
                            </p:stCondLst>
                            <p:childTnLst>
                              <p:par>
                                <p:cTn id="13" presetID="9" presetClass="emph" presetSubtype="0" nodeType="afterEffect">
                                  <p:stCondLst>
                                    <p:cond delay="100"/>
                                  </p:stCondLst>
                                  <p:childTnLst>
                                    <p:set>
                                      <p:cBhvr rctx="PPT">
                                        <p:cTn id="14" dur="indefinite"/>
                                        <p:tgtEl>
                                          <p:spTgt spid="73732"/>
                                        </p:tgtEl>
                                        <p:attrNameLst>
                                          <p:attrName>style.opacity</p:attrName>
                                        </p:attrNameLst>
                                      </p:cBhvr>
                                      <p:to>
                                        <p:strVal val="0.5"/>
                                      </p:to>
                                    </p:set>
                                    <p:animEffect filter="image" prLst="opacity: 0.5">
                                      <p:cBhvr rctx="IE">
                                        <p:cTn id="15" dur="indefinite"/>
                                        <p:tgtEl>
                                          <p:spTgt spid="73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09600" y="152400"/>
            <a:ext cx="7772400" cy="1143000"/>
          </a:xfrm>
        </p:spPr>
        <p:txBody>
          <a:bodyPr/>
          <a:lstStyle/>
          <a:p>
            <a:r>
              <a:rPr lang="en-US" dirty="0" smtClean="0">
                <a:solidFill>
                  <a:srgbClr val="FFFF00"/>
                </a:solidFill>
              </a:rPr>
              <a:t>Protocol - WFS</a:t>
            </a:r>
          </a:p>
        </p:txBody>
      </p:sp>
      <p:sp>
        <p:nvSpPr>
          <p:cNvPr id="23555" name="Content Placeholder 2"/>
          <p:cNvSpPr>
            <a:spLocks noGrp="1"/>
          </p:cNvSpPr>
          <p:nvPr>
            <p:ph idx="1"/>
          </p:nvPr>
        </p:nvSpPr>
        <p:spPr>
          <a:xfrm>
            <a:off x="609600" y="1219200"/>
            <a:ext cx="7772400" cy="3733800"/>
          </a:xfrm>
        </p:spPr>
        <p:txBody>
          <a:bodyPr>
            <a:noAutofit/>
          </a:bodyPr>
          <a:lstStyle/>
          <a:p>
            <a:r>
              <a:rPr lang="en-US" sz="3200" dirty="0" smtClean="0">
                <a:solidFill>
                  <a:srgbClr val="FFFF00"/>
                </a:solidFill>
              </a:rPr>
              <a:t>Open Geospatial Consortium Web Feature Service</a:t>
            </a:r>
          </a:p>
          <a:p>
            <a:pPr lvl="1"/>
            <a:r>
              <a:rPr lang="en-US" sz="2400" dirty="0" smtClean="0">
                <a:solidFill>
                  <a:srgbClr val="FFFF00"/>
                </a:solidFill>
              </a:rPr>
              <a:t>GetCapabilities, </a:t>
            </a:r>
            <a:r>
              <a:rPr lang="en-US" sz="2400" dirty="0" err="1" smtClean="0">
                <a:solidFill>
                  <a:srgbClr val="FFFF00"/>
                </a:solidFill>
              </a:rPr>
              <a:t>GetFeature</a:t>
            </a:r>
            <a:r>
              <a:rPr lang="en-US" sz="2400" dirty="0" smtClean="0">
                <a:solidFill>
                  <a:srgbClr val="FFFF00"/>
                </a:solidFill>
              </a:rPr>
              <a:t>, </a:t>
            </a:r>
            <a:r>
              <a:rPr lang="en-US" sz="2400" dirty="0" err="1" smtClean="0">
                <a:solidFill>
                  <a:srgbClr val="FFFF00"/>
                </a:solidFill>
              </a:rPr>
              <a:t>DescribeFeature</a:t>
            </a:r>
            <a:endParaRPr lang="en-US" sz="2400" dirty="0" smtClean="0">
              <a:solidFill>
                <a:srgbClr val="FFFF00"/>
              </a:solidFill>
            </a:endParaRPr>
          </a:p>
          <a:p>
            <a:pPr lvl="1"/>
            <a:r>
              <a:rPr lang="en-US" sz="2400" dirty="0" smtClean="0">
                <a:solidFill>
                  <a:srgbClr val="FFFF00"/>
                </a:solidFill>
              </a:rPr>
              <a:t>GML encoding of content</a:t>
            </a:r>
          </a:p>
          <a:p>
            <a:pPr lvl="1"/>
            <a:r>
              <a:rPr lang="en-US" sz="2400" dirty="0" smtClean="0">
                <a:solidFill>
                  <a:srgbClr val="FFFF00"/>
                </a:solidFill>
              </a:rPr>
              <a:t>Each service defines feature content model (xml schema)</a:t>
            </a:r>
          </a:p>
          <a:p>
            <a:r>
              <a:rPr lang="en-US" sz="3200" u="sng" dirty="0" smtClean="0">
                <a:solidFill>
                  <a:srgbClr val="FFFF00"/>
                </a:solidFill>
              </a:rPr>
              <a:t>Feature service</a:t>
            </a:r>
            <a:r>
              <a:rPr lang="en-US" sz="3200" dirty="0" smtClean="0">
                <a:solidFill>
                  <a:srgbClr val="FFFF00"/>
                </a:solidFill>
              </a:rPr>
              <a:t> – </a:t>
            </a:r>
          </a:p>
          <a:p>
            <a:pPr lvl="1"/>
            <a:r>
              <a:rPr lang="en-US" sz="2400" dirty="0" smtClean="0">
                <a:solidFill>
                  <a:srgbClr val="FFFF00"/>
                </a:solidFill>
              </a:rPr>
              <a:t>designed for data access based on features (representation of </a:t>
            </a:r>
            <a:r>
              <a:rPr lang="en-US" sz="2400" dirty="0" err="1" smtClean="0">
                <a:solidFill>
                  <a:srgbClr val="FFFF00"/>
                </a:solidFill>
              </a:rPr>
              <a:t>geolocated</a:t>
            </a:r>
            <a:r>
              <a:rPr lang="en-US" sz="2400" dirty="0" smtClean="0">
                <a:solidFill>
                  <a:srgbClr val="FFFF00"/>
                </a:solidFill>
              </a:rPr>
              <a:t> entity with attributes)</a:t>
            </a:r>
            <a:endParaRPr lang="en-US" sz="2400" u="sng" dirty="0" smtClean="0">
              <a:solidFill>
                <a:srgbClr val="FFFF00"/>
              </a:solidFill>
            </a:endParaRPr>
          </a:p>
        </p:txBody>
      </p:sp>
    </p:spTree>
    <p:extLst>
      <p:ext uri="{BB962C8B-B14F-4D97-AF65-F5344CB8AC3E}">
        <p14:creationId xmlns:p14="http://schemas.microsoft.com/office/powerpoint/2010/main" val="12986216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solidFill>
                  <a:srgbClr val="FFFF00"/>
                </a:solidFill>
              </a:rPr>
              <a:t>WFS example</a:t>
            </a: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7810500" cy="454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525" y="1098550"/>
            <a:ext cx="5314950"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601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ppt_x"/>
                                          </p:val>
                                        </p:tav>
                                        <p:tav tm="100000">
                                          <p:val>
                                            <p:strVal val="#ppt_x"/>
                                          </p:val>
                                        </p:tav>
                                      </p:tavLst>
                                    </p:anim>
                                    <p:anim calcmode="lin" valueType="num">
                                      <p:cBhvr additive="base">
                                        <p:cTn id="8" dur="500" fill="hold"/>
                                        <p:tgtEl>
                                          <p:spTgt spid="75779"/>
                                        </p:tgtEl>
                                        <p:attrNameLst>
                                          <p:attrName>ppt_y</p:attrName>
                                        </p:attrNameLst>
                                      </p:cBhvr>
                                      <p:tavLst>
                                        <p:tav tm="0">
                                          <p:val>
                                            <p:strVal val="1+#ppt_h/2"/>
                                          </p:val>
                                        </p:tav>
                                        <p:tav tm="100000">
                                          <p:val>
                                            <p:strVal val="#ppt_y"/>
                                          </p:val>
                                        </p:tav>
                                      </p:tavLst>
                                    </p:anim>
                                  </p:childTnLst>
                                </p:cTn>
                              </p:par>
                              <p:par>
                                <p:cTn id="9" presetID="9" presetClass="emph" presetSubtype="0" nodeType="withEffect">
                                  <p:stCondLst>
                                    <p:cond delay="0"/>
                                  </p:stCondLst>
                                  <p:childTnLst>
                                    <p:set>
                                      <p:cBhvr rctx="PPT">
                                        <p:cTn id="10" dur="indefinite"/>
                                        <p:tgtEl>
                                          <p:spTgt spid="75778"/>
                                        </p:tgtEl>
                                        <p:attrNameLst>
                                          <p:attrName>style.opacity</p:attrName>
                                        </p:attrNameLst>
                                      </p:cBhvr>
                                      <p:to>
                                        <p:strVal val="0.5"/>
                                      </p:to>
                                    </p:set>
                                    <p:animEffect filter="image" prLst="opacity: 0.5">
                                      <p:cBhvr rctx="IE">
                                        <p:cTn id="11" dur="indefinite"/>
                                        <p:tgtEl>
                                          <p:spTgt spid="7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solidFill>
                  <a:srgbClr val="FFFF00"/>
                </a:solidFill>
              </a:rPr>
              <a:t>Protocol: ArcGIS services</a:t>
            </a:r>
          </a:p>
        </p:txBody>
      </p:sp>
      <p:sp>
        <p:nvSpPr>
          <p:cNvPr id="25603" name="Content Placeholder 2"/>
          <p:cNvSpPr>
            <a:spLocks noGrp="1"/>
          </p:cNvSpPr>
          <p:nvPr>
            <p:ph idx="1"/>
          </p:nvPr>
        </p:nvSpPr>
        <p:spPr/>
        <p:txBody>
          <a:bodyPr>
            <a:normAutofit/>
          </a:bodyPr>
          <a:lstStyle/>
          <a:p>
            <a:r>
              <a:rPr lang="en-US" sz="2400" dirty="0" smtClean="0">
                <a:solidFill>
                  <a:srgbClr val="FFFF00"/>
                </a:solidFill>
              </a:rPr>
              <a:t>If using ArcGIS software clients, service is transparent</a:t>
            </a:r>
          </a:p>
          <a:p>
            <a:r>
              <a:rPr lang="en-US" sz="2400" dirty="0" smtClean="0">
                <a:solidFill>
                  <a:srgbClr val="FFFF00"/>
                </a:solidFill>
              </a:rPr>
              <a:t>Other client libraries are available (Flex, OpenLayers)</a:t>
            </a:r>
          </a:p>
          <a:p>
            <a:r>
              <a:rPr lang="en-US" sz="2400" dirty="0" smtClean="0">
                <a:solidFill>
                  <a:srgbClr val="FFFF00"/>
                </a:solidFill>
              </a:rPr>
              <a:t>ESRI has submitted </a:t>
            </a:r>
            <a:r>
              <a:rPr lang="en-US" sz="2400" dirty="0" err="1" smtClean="0">
                <a:solidFill>
                  <a:srgbClr val="FFFF00"/>
                </a:solidFill>
              </a:rPr>
              <a:t>Geoservices</a:t>
            </a:r>
            <a:r>
              <a:rPr lang="en-US" sz="2400" dirty="0" smtClean="0">
                <a:solidFill>
                  <a:srgbClr val="FFFF00"/>
                </a:solidFill>
              </a:rPr>
              <a:t> REST API for consideration as OGC standard</a:t>
            </a:r>
          </a:p>
        </p:txBody>
      </p:sp>
    </p:spTree>
    <p:extLst>
      <p:ext uri="{BB962C8B-B14F-4D97-AF65-F5344CB8AC3E}">
        <p14:creationId xmlns:p14="http://schemas.microsoft.com/office/powerpoint/2010/main" val="41139671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fontScale="90000"/>
          </a:bodyPr>
          <a:lstStyle/>
          <a:p>
            <a:r>
              <a:rPr lang="en-US" smtClean="0">
                <a:solidFill>
                  <a:srgbClr val="FFFF00"/>
                </a:solidFill>
              </a:rPr>
              <a:t>AASG State Geothermal data at ArcGIS.com</a:t>
            </a:r>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842" y="1371600"/>
            <a:ext cx="7004050" cy="527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0427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5057"/>
            <a:ext cx="8077200" cy="1143000"/>
          </a:xfrm>
        </p:spPr>
        <p:txBody>
          <a:bodyPr>
            <a:noAutofit/>
          </a:bodyPr>
          <a:lstStyle/>
          <a:p>
            <a:r>
              <a:rPr lang="en-US" dirty="0" smtClean="0"/>
              <a:t>US Geoscience Information Network</a:t>
            </a:r>
            <a:endParaRPr lang="en-US" dirty="0"/>
          </a:p>
        </p:txBody>
      </p:sp>
      <p:sp>
        <p:nvSpPr>
          <p:cNvPr id="5" name="TextBox 4"/>
          <p:cNvSpPr txBox="1"/>
          <p:nvPr/>
        </p:nvSpPr>
        <p:spPr>
          <a:xfrm>
            <a:off x="533400" y="1451550"/>
            <a:ext cx="7848600" cy="4339650"/>
          </a:xfrm>
          <a:prstGeom prst="rect">
            <a:avLst/>
          </a:prstGeom>
          <a:noFill/>
        </p:spPr>
        <p:txBody>
          <a:bodyPr wrap="square" rtlCol="0">
            <a:spAutoFit/>
          </a:bodyPr>
          <a:lstStyle/>
          <a:p>
            <a:pPr marL="285750" indent="-285750">
              <a:buFont typeface="Arial" pitchFamily="34" charset="0"/>
              <a:buChar char="•"/>
            </a:pPr>
            <a:r>
              <a:rPr lang="en-US" sz="2300" dirty="0" smtClean="0"/>
              <a:t>Partnership between the Association of American State Geologists (AASG) and the US Geological Survey (USGS</a:t>
            </a:r>
            <a:r>
              <a:rPr lang="en-US" sz="2300" dirty="0"/>
              <a:t>)</a:t>
            </a:r>
            <a:endParaRPr lang="en-US" sz="2300" dirty="0" smtClean="0"/>
          </a:p>
          <a:p>
            <a:pPr marL="285750" indent="-285750">
              <a:buFont typeface="Arial" pitchFamily="34" charset="0"/>
              <a:buChar char="•"/>
            </a:pPr>
            <a:r>
              <a:rPr lang="en-US" sz="2300" dirty="0" smtClean="0"/>
              <a:t>Objective is to make geoscience information easier to find, distribute, and analyze</a:t>
            </a:r>
          </a:p>
          <a:p>
            <a:pPr marL="285750" indent="-285750">
              <a:buFont typeface="Arial" pitchFamily="34" charset="0"/>
              <a:buChar char="•"/>
            </a:pPr>
            <a:r>
              <a:rPr lang="en-US" sz="2300" dirty="0" smtClean="0"/>
              <a:t>Customers:</a:t>
            </a:r>
          </a:p>
          <a:p>
            <a:pPr marL="742950" lvl="1" indent="-285750">
              <a:buFont typeface="Arial" pitchFamily="34" charset="0"/>
              <a:buChar char="•"/>
            </a:pPr>
            <a:r>
              <a:rPr lang="en-US" sz="2300" dirty="0" smtClean="0"/>
              <a:t>Government agencies (regulatory, land management)</a:t>
            </a:r>
          </a:p>
          <a:p>
            <a:pPr marL="742950" lvl="1" indent="-285750">
              <a:buFont typeface="Arial" pitchFamily="34" charset="0"/>
              <a:buChar char="•"/>
            </a:pPr>
            <a:r>
              <a:rPr lang="en-US" sz="2300" dirty="0" smtClean="0"/>
              <a:t>Commercial users (mineral exploration, engineering, environmental)</a:t>
            </a:r>
          </a:p>
          <a:p>
            <a:pPr marL="742950" lvl="1" indent="-285750">
              <a:buFont typeface="Arial" pitchFamily="34" charset="0"/>
              <a:buChar char="•"/>
            </a:pPr>
            <a:r>
              <a:rPr lang="en-US" sz="2300" dirty="0" smtClean="0"/>
              <a:t>Researcher</a:t>
            </a:r>
          </a:p>
          <a:p>
            <a:pPr marL="742950" lvl="1" indent="-285750">
              <a:buFont typeface="Arial" pitchFamily="34" charset="0"/>
              <a:buChar char="•"/>
            </a:pPr>
            <a:r>
              <a:rPr lang="en-US" sz="2300" dirty="0" smtClean="0"/>
              <a:t>Educators</a:t>
            </a:r>
          </a:p>
          <a:p>
            <a:pPr marL="742950" lvl="1" indent="-285750">
              <a:buFont typeface="Arial" pitchFamily="34" charset="0"/>
              <a:buChar char="•"/>
            </a:pPr>
            <a:endParaRPr lang="en-US" sz="2300" dirty="0" smtClean="0"/>
          </a:p>
          <a:p>
            <a:pPr marL="742950" lvl="1" indent="-285750">
              <a:buFont typeface="Arial" pitchFamily="34" charset="0"/>
              <a:buChar char="•"/>
            </a:pPr>
            <a:endParaRPr lang="en-US" sz="230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941" y="4038600"/>
            <a:ext cx="1905000" cy="60007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2941" y="4800600"/>
            <a:ext cx="1905000" cy="70147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0757" y="25559"/>
            <a:ext cx="1269841" cy="1269841"/>
          </a:xfrm>
          <a:prstGeom prst="rect">
            <a:avLst/>
          </a:prstGeom>
        </p:spPr>
      </p:pic>
    </p:spTree>
    <p:extLst>
      <p:ext uri="{BB962C8B-B14F-4D97-AF65-F5344CB8AC3E}">
        <p14:creationId xmlns:p14="http://schemas.microsoft.com/office/powerpoint/2010/main" val="339053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352925"/>
            <a:ext cx="7772400" cy="1362075"/>
          </a:xfrm>
        </p:spPr>
        <p:txBody>
          <a:bodyPr/>
          <a:lstStyle/>
          <a:p>
            <a:r>
              <a:rPr lang="en-US" dirty="0" smtClean="0"/>
              <a:t>Standardizing Content</a:t>
            </a:r>
            <a:endParaRPr lang="en-US" dirty="0"/>
          </a:p>
        </p:txBody>
      </p:sp>
      <p:sp>
        <p:nvSpPr>
          <p:cNvPr id="6" name="Text Placeholder 5"/>
          <p:cNvSpPr>
            <a:spLocks noGrp="1"/>
          </p:cNvSpPr>
          <p:nvPr>
            <p:ph type="body" idx="1"/>
          </p:nvPr>
        </p:nvSpPr>
        <p:spPr>
          <a:xfrm>
            <a:off x="609600" y="2852738"/>
            <a:ext cx="7772400" cy="1500187"/>
          </a:xfrm>
        </p:spPr>
        <p:txBody>
          <a:bodyPr/>
          <a:lstStyle/>
          <a:p>
            <a:r>
              <a:rPr lang="en-US" dirty="0" smtClean="0"/>
              <a:t>This is the hardest part.</a:t>
            </a:r>
            <a:endParaRPr lang="en-US" dirty="0"/>
          </a:p>
        </p:txBody>
      </p:sp>
      <p:sp>
        <p:nvSpPr>
          <p:cNvPr id="4" name="Footer Placeholder 3"/>
          <p:cNvSpPr>
            <a:spLocks noGrp="1"/>
          </p:cNvSpPr>
          <p:nvPr>
            <p:ph type="ftr" sz="quarter" idx="11"/>
          </p:nvPr>
        </p:nvSpPr>
        <p:spPr/>
        <p:txBody>
          <a:bodyPr/>
          <a:lstStyle/>
          <a:p>
            <a:r>
              <a:rPr lang="en-US" smtClean="0"/>
              <a:t>Arizona Geological Survey</a:t>
            </a: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825564"/>
            <a:ext cx="4976391" cy="233778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990600"/>
            <a:ext cx="4477893" cy="206275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149164"/>
            <a:ext cx="3996583" cy="1804909"/>
          </a:xfrm>
          <a:prstGeom prst="rect">
            <a:avLst/>
          </a:prstGeom>
        </p:spPr>
      </p:pic>
    </p:spTree>
    <p:extLst>
      <p:ext uri="{BB962C8B-B14F-4D97-AF65-F5344CB8AC3E}">
        <p14:creationId xmlns:p14="http://schemas.microsoft.com/office/powerpoint/2010/main" val="32014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1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1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7/12/2011</a:t>
            </a:r>
            <a:endParaRPr lang="en-US"/>
          </a:p>
        </p:txBody>
      </p:sp>
      <p:sp>
        <p:nvSpPr>
          <p:cNvPr id="3" name="Footer Placeholder 2"/>
          <p:cNvSpPr>
            <a:spLocks noGrp="1"/>
          </p:cNvSpPr>
          <p:nvPr>
            <p:ph type="ftr" sz="quarter" idx="11"/>
          </p:nvPr>
        </p:nvSpPr>
        <p:spPr/>
        <p:txBody>
          <a:bodyPr/>
          <a:lstStyle/>
          <a:p>
            <a:r>
              <a:rPr lang="en-US" smtClean="0"/>
              <a:t>Arizona Geological Survey</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8" y="283"/>
            <a:ext cx="8875043" cy="6857434"/>
          </a:xfrm>
          <a:prstGeom prst="rect">
            <a:avLst/>
          </a:prstGeom>
        </p:spPr>
      </p:pic>
      <p:sp>
        <p:nvSpPr>
          <p:cNvPr id="5" name="TextBox 14"/>
          <p:cNvSpPr txBox="1"/>
          <p:nvPr/>
        </p:nvSpPr>
        <p:spPr>
          <a:xfrm>
            <a:off x="1981200" y="1981200"/>
            <a:ext cx="5181600" cy="1191816"/>
          </a:xfrm>
          <a:prstGeom prst="roundRect">
            <a:avLst/>
          </a:prstGeom>
          <a:solidFill>
            <a:srgbClr val="000000">
              <a:alpha val="50196"/>
            </a:srgbClr>
          </a:solidFill>
        </p:spPr>
        <p:txBody>
          <a:bodyPr wrap="square" rtlCol="0">
            <a:spAutoFit/>
          </a:bodyPr>
          <a:ls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ctr"/>
            <a:r>
              <a:rPr lang="en-US" sz="3200" b="1" dirty="0" smtClean="0">
                <a:ln>
                  <a:solidFill>
                    <a:schemeClr val="tx1"/>
                  </a:solidFill>
                </a:ln>
                <a:solidFill>
                  <a:schemeClr val="bg1"/>
                </a:solidFill>
              </a:rPr>
              <a:t>Consistent Attributes Across State Boundaries</a:t>
            </a:r>
            <a:endParaRPr lang="en-US" sz="3200" b="1" dirty="0">
              <a:ln>
                <a:solidFill>
                  <a:schemeClr val="tx1"/>
                </a:solidFill>
              </a:ln>
              <a:solidFill>
                <a:schemeClr val="bg1"/>
              </a:solidFill>
            </a:endParaRPr>
          </a:p>
        </p:txBody>
      </p:sp>
    </p:spTree>
    <p:extLst>
      <p:ext uri="{BB962C8B-B14F-4D97-AF65-F5344CB8AC3E}">
        <p14:creationId xmlns:p14="http://schemas.microsoft.com/office/powerpoint/2010/main" val="2350910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Feature Service inventory: </a:t>
            </a:r>
            <a:br>
              <a:rPr lang="en-US" dirty="0" smtClean="0"/>
            </a:br>
            <a:r>
              <a:rPr lang="en-US" dirty="0" smtClean="0"/>
              <a:t>trade-offs</a:t>
            </a:r>
            <a:endParaRPr lang="en-US"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sp>
        <p:nvSpPr>
          <p:cNvPr id="5" name="Content Placeholder 2"/>
          <p:cNvSpPr txBox="1">
            <a:spLocks/>
          </p:cNvSpPr>
          <p:nvPr/>
        </p:nvSpPr>
        <p:spPr>
          <a:xfrm>
            <a:off x="609600" y="1447800"/>
            <a:ext cx="7467600" cy="4525963"/>
          </a:xfrm>
          <a:prstGeom prst="rect">
            <a:avLst/>
          </a:prstGeom>
        </p:spPr>
        <p:txBody>
          <a:bodyPr>
            <a:norm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r>
              <a:rPr lang="en-US" sz="2800" dirty="0" smtClean="0">
                <a:solidFill>
                  <a:srgbClr val="FFFF00"/>
                </a:solidFill>
              </a:rPr>
              <a:t>Many services, simple content</a:t>
            </a:r>
          </a:p>
          <a:p>
            <a:pPr lvl="1"/>
            <a:r>
              <a:rPr lang="en-US" sz="2400" dirty="0" smtClean="0">
                <a:solidFill>
                  <a:srgbClr val="FFFF00"/>
                </a:solidFill>
              </a:rPr>
              <a:t>More traffic on network—more calls</a:t>
            </a:r>
          </a:p>
          <a:p>
            <a:pPr lvl="1"/>
            <a:r>
              <a:rPr lang="en-US" sz="2400" dirty="0" smtClean="0">
                <a:solidFill>
                  <a:srgbClr val="FFFF00"/>
                </a:solidFill>
              </a:rPr>
              <a:t>Client complexity: marshal related information from a variety of services</a:t>
            </a:r>
          </a:p>
          <a:p>
            <a:r>
              <a:rPr lang="en-US" sz="2800" dirty="0" smtClean="0">
                <a:solidFill>
                  <a:srgbClr val="FFFF00"/>
                </a:solidFill>
              </a:rPr>
              <a:t>Few services, complex content</a:t>
            </a:r>
          </a:p>
          <a:p>
            <a:pPr lvl="1"/>
            <a:r>
              <a:rPr lang="en-US" sz="2400" dirty="0" smtClean="0">
                <a:solidFill>
                  <a:srgbClr val="FFFF00"/>
                </a:solidFill>
              </a:rPr>
              <a:t>Less network traffic, fewer calls</a:t>
            </a:r>
          </a:p>
          <a:p>
            <a:pPr lvl="1"/>
            <a:r>
              <a:rPr lang="en-US" sz="2400" dirty="0" smtClean="0">
                <a:solidFill>
                  <a:srgbClr val="FFFF00"/>
                </a:solidFill>
              </a:rPr>
              <a:t>Client complexity: unravel complex response documents</a:t>
            </a:r>
          </a:p>
          <a:p>
            <a:pPr marL="68580" indent="0">
              <a:buNone/>
            </a:pPr>
            <a:endParaRPr lang="en-US" sz="2000" dirty="0" smtClean="0">
              <a:solidFill>
                <a:srgbClr val="FFFF00"/>
              </a:solidFill>
            </a:endParaRPr>
          </a:p>
        </p:txBody>
      </p:sp>
    </p:spTree>
    <p:extLst>
      <p:ext uri="{BB962C8B-B14F-4D97-AF65-F5344CB8AC3E}">
        <p14:creationId xmlns:p14="http://schemas.microsoft.com/office/powerpoint/2010/main" val="97470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391399" cy="990600"/>
          </a:xfrm>
        </p:spPr>
        <p:txBody>
          <a:bodyPr>
            <a:noAutofit/>
          </a:bodyPr>
          <a:lstStyle/>
          <a:p>
            <a:r>
              <a:rPr lang="en-US" dirty="0" smtClean="0"/>
              <a:t>Interchange formats: complex Features</a:t>
            </a:r>
            <a:endParaRPr lang="en-US" dirty="0"/>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sp>
        <p:nvSpPr>
          <p:cNvPr id="5" name="Text Placeholder 2"/>
          <p:cNvSpPr txBox="1">
            <a:spLocks/>
          </p:cNvSpPr>
          <p:nvPr/>
        </p:nvSpPr>
        <p:spPr>
          <a:xfrm>
            <a:off x="2514600" y="1295400"/>
            <a:ext cx="5791200" cy="4267200"/>
          </a:xfrm>
          <a:prstGeom prst="rect">
            <a:avLst/>
          </a:prstGeom>
        </p:spPr>
        <p:txBody>
          <a:bodyPr>
            <a:no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pPr>
              <a:spcBef>
                <a:spcPts val="300"/>
              </a:spcBef>
            </a:pPr>
            <a:r>
              <a:rPr lang="en-US" sz="2400" dirty="0" smtClean="0"/>
              <a:t>COST</a:t>
            </a:r>
            <a:r>
              <a:rPr lang="en-US" sz="2400" dirty="0"/>
              <a:t>—</a:t>
            </a:r>
          </a:p>
          <a:p>
            <a:pPr lvl="1">
              <a:spcBef>
                <a:spcPts val="300"/>
              </a:spcBef>
            </a:pPr>
            <a:r>
              <a:rPr lang="en-US" sz="1800" dirty="0"/>
              <a:t>Difficult to validate and QA</a:t>
            </a:r>
          </a:p>
          <a:p>
            <a:pPr lvl="1">
              <a:spcBef>
                <a:spcPts val="300"/>
              </a:spcBef>
            </a:pPr>
            <a:r>
              <a:rPr lang="en-US" sz="1800" dirty="0"/>
              <a:t>Client complexity </a:t>
            </a:r>
            <a:r>
              <a:rPr lang="en-US" sz="1800" dirty="0" smtClean="0"/>
              <a:t>– mostly </a:t>
            </a:r>
            <a:r>
              <a:rPr lang="en-US" sz="1800" dirty="0"/>
              <a:t>have to build your own</a:t>
            </a:r>
          </a:p>
          <a:p>
            <a:pPr lvl="1">
              <a:spcBef>
                <a:spcPts val="300"/>
              </a:spcBef>
            </a:pPr>
            <a:r>
              <a:rPr lang="en-US" sz="1800" dirty="0"/>
              <a:t>Steep learning curve</a:t>
            </a:r>
          </a:p>
          <a:p>
            <a:pPr>
              <a:spcBef>
                <a:spcPts val="300"/>
              </a:spcBef>
            </a:pPr>
            <a:r>
              <a:rPr lang="en-US" sz="2400" dirty="0"/>
              <a:t>BENEFITS</a:t>
            </a:r>
          </a:p>
          <a:p>
            <a:pPr lvl="1">
              <a:spcBef>
                <a:spcPts val="300"/>
              </a:spcBef>
            </a:pPr>
            <a:r>
              <a:rPr lang="en-US" sz="1800" dirty="0"/>
              <a:t>Great expressive capability—accurate representation of science information</a:t>
            </a:r>
          </a:p>
          <a:p>
            <a:pPr>
              <a:spcBef>
                <a:spcPts val="300"/>
              </a:spcBef>
            </a:pPr>
            <a:r>
              <a:rPr lang="en-US" sz="2400" dirty="0" smtClean="0"/>
              <a:t>Complex schema</a:t>
            </a:r>
          </a:p>
          <a:p>
            <a:pPr lvl="1">
              <a:spcBef>
                <a:spcPts val="300"/>
              </a:spcBef>
            </a:pPr>
            <a:r>
              <a:rPr lang="en-US" sz="1800" dirty="0" smtClean="0"/>
              <a:t>OGC sensor web schema for observations</a:t>
            </a:r>
          </a:p>
          <a:p>
            <a:pPr lvl="1">
              <a:spcBef>
                <a:spcPts val="300"/>
              </a:spcBef>
            </a:pPr>
            <a:r>
              <a:rPr lang="en-US" sz="1800" dirty="0" smtClean="0"/>
              <a:t>GeoSciML for Geologic information</a:t>
            </a:r>
          </a:p>
          <a:p>
            <a:pPr lvl="1">
              <a:spcBef>
                <a:spcPts val="300"/>
              </a:spcBef>
            </a:pPr>
            <a:r>
              <a:rPr lang="en-US" sz="1800" dirty="0" smtClean="0"/>
              <a:t>ISO19139 for metadata</a:t>
            </a:r>
          </a:p>
        </p:txBody>
      </p:sp>
    </p:spTree>
    <p:extLst>
      <p:ext uri="{BB962C8B-B14F-4D97-AF65-F5344CB8AC3E}">
        <p14:creationId xmlns:p14="http://schemas.microsoft.com/office/powerpoint/2010/main" val="22732240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7772400" cy="715962"/>
          </a:xfrm>
        </p:spPr>
        <p:txBody>
          <a:bodyPr>
            <a:normAutofit/>
          </a:bodyPr>
          <a:lstStyle/>
          <a:p>
            <a:r>
              <a:rPr lang="en-US" sz="4000" dirty="0" smtClean="0"/>
              <a:t>Simple Features</a:t>
            </a:r>
            <a:endParaRPr lang="en-US" sz="4000"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sp>
        <p:nvSpPr>
          <p:cNvPr id="5" name="Text Placeholder 2"/>
          <p:cNvSpPr txBox="1">
            <a:spLocks/>
          </p:cNvSpPr>
          <p:nvPr/>
        </p:nvSpPr>
        <p:spPr>
          <a:xfrm>
            <a:off x="1447800" y="1143000"/>
            <a:ext cx="7467600" cy="3525951"/>
          </a:xfrm>
          <a:prstGeom prst="rect">
            <a:avLst/>
          </a:prstGeom>
        </p:spPr>
        <p:txBody>
          <a:bodyPr>
            <a:no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pPr>
              <a:spcBef>
                <a:spcPts val="300"/>
              </a:spcBef>
            </a:pPr>
            <a:r>
              <a:rPr lang="en-US" sz="2400" dirty="0" smtClean="0"/>
              <a:t>Simple point, line, or polygon geometry</a:t>
            </a:r>
          </a:p>
          <a:p>
            <a:pPr>
              <a:spcBef>
                <a:spcPts val="300"/>
              </a:spcBef>
            </a:pPr>
            <a:r>
              <a:rPr lang="en-US" sz="2400" dirty="0" smtClean="0"/>
              <a:t>Attributes are text, number, or date</a:t>
            </a:r>
          </a:p>
          <a:p>
            <a:pPr>
              <a:spcBef>
                <a:spcPts val="300"/>
              </a:spcBef>
            </a:pPr>
            <a:r>
              <a:rPr lang="en-US" sz="2400" dirty="0" smtClean="0"/>
              <a:t>Essentially a shape file encoded in GML (with fewer limitations)</a:t>
            </a:r>
          </a:p>
          <a:p>
            <a:pPr>
              <a:spcBef>
                <a:spcPts val="300"/>
              </a:spcBef>
            </a:pPr>
            <a:r>
              <a:rPr lang="en-US" sz="2400" dirty="0" smtClean="0"/>
              <a:t>Service is easy to set up</a:t>
            </a:r>
          </a:p>
          <a:p>
            <a:pPr>
              <a:spcBef>
                <a:spcPts val="300"/>
              </a:spcBef>
            </a:pPr>
            <a:r>
              <a:rPr lang="en-US" sz="2400" dirty="0" smtClean="0"/>
              <a:t>ArcGIS client out of the box</a:t>
            </a:r>
          </a:p>
          <a:p>
            <a:pPr>
              <a:spcBef>
                <a:spcPts val="300"/>
              </a:spcBef>
            </a:pPr>
            <a:r>
              <a:rPr lang="en-US" sz="2400" dirty="0" smtClean="0"/>
              <a:t>Enables XML schema and rule-based (schematron) validation</a:t>
            </a:r>
          </a:p>
          <a:p>
            <a:pPr>
              <a:spcBef>
                <a:spcPts val="300"/>
              </a:spcBef>
            </a:pPr>
            <a:r>
              <a:rPr lang="en-US" sz="2400" dirty="0" smtClean="0"/>
              <a:t>Namespaces indicate schema version to clients</a:t>
            </a:r>
            <a:endParaRPr lang="en-US" sz="1800" dirty="0"/>
          </a:p>
        </p:txBody>
      </p:sp>
    </p:spTree>
    <p:extLst>
      <p:ext uri="{BB962C8B-B14F-4D97-AF65-F5344CB8AC3E}">
        <p14:creationId xmlns:p14="http://schemas.microsoft.com/office/powerpoint/2010/main" val="20738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0"/>
            <a:ext cx="7772400" cy="1143000"/>
          </a:xfrm>
        </p:spPr>
        <p:txBody>
          <a:bodyPr/>
          <a:lstStyle/>
          <a:p>
            <a:r>
              <a:rPr lang="en-US" dirty="0" smtClean="0"/>
              <a:t>Data Integration</a:t>
            </a:r>
            <a:endParaRPr lang="en-US" dirty="0"/>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pic>
        <p:nvPicPr>
          <p:cNvPr id="5" name="Picture 4" descr="NGGDPP-AZGS-MapForce-mapping1.jpg"/>
          <p:cNvPicPr>
            <a:picLocks noChangeAspect="1"/>
          </p:cNvPicPr>
          <p:nvPr/>
        </p:nvPicPr>
        <p:blipFill>
          <a:blip r:embed="rId2" cstate="print"/>
          <a:stretch>
            <a:fillRect/>
          </a:stretch>
        </p:blipFill>
        <p:spPr>
          <a:xfrm>
            <a:off x="409925" y="966207"/>
            <a:ext cx="8418389" cy="5007555"/>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14"/>
          <p:cNvSpPr txBox="1"/>
          <p:nvPr/>
        </p:nvSpPr>
        <p:spPr>
          <a:xfrm>
            <a:off x="1987724" y="3352800"/>
            <a:ext cx="5262789" cy="1736646"/>
          </a:xfrm>
          <a:prstGeom prst="roundRect">
            <a:avLst/>
          </a:prstGeom>
          <a:solidFill>
            <a:srgbClr val="000000">
              <a:alpha val="50196"/>
            </a:srgbClr>
          </a:solidFill>
        </p:spPr>
        <p:txBody>
          <a:bodyPr wrap="square" rtlCol="0">
            <a:spAutoFit/>
          </a:bodyPr>
          <a:ls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ctr"/>
            <a:r>
              <a:rPr lang="en-US" sz="3200" b="1" dirty="0" smtClean="0">
                <a:ln>
                  <a:solidFill>
                    <a:schemeClr val="tx1"/>
                  </a:solidFill>
                </a:ln>
                <a:solidFill>
                  <a:schemeClr val="bg1"/>
                </a:solidFill>
              </a:rPr>
              <a:t>Transforming data to another schema stinks. </a:t>
            </a:r>
            <a:endParaRPr lang="en-US" sz="3200" b="1" dirty="0">
              <a:ln>
                <a:solidFill>
                  <a:schemeClr val="tx1"/>
                </a:solidFill>
              </a:ln>
              <a:solidFill>
                <a:schemeClr val="bg1"/>
              </a:solidFill>
            </a:endParaRPr>
          </a:p>
          <a:p>
            <a:pPr algn="ctr"/>
            <a:r>
              <a:rPr lang="en-US" sz="3200" b="1" dirty="0" smtClean="0">
                <a:ln>
                  <a:solidFill>
                    <a:schemeClr val="tx1"/>
                  </a:solidFill>
                </a:ln>
                <a:solidFill>
                  <a:srgbClr val="FF0000"/>
                </a:solidFill>
              </a:rPr>
              <a:t>I only want to do it once</a:t>
            </a:r>
            <a:endParaRPr lang="en-US" sz="3200" b="1" dirty="0">
              <a:ln>
                <a:solidFill>
                  <a:schemeClr val="tx1"/>
                </a:solidFill>
              </a:ln>
              <a:solidFill>
                <a:srgbClr val="FF0000"/>
              </a:solidFill>
            </a:endParaRPr>
          </a:p>
        </p:txBody>
      </p:sp>
    </p:spTree>
    <p:extLst>
      <p:ext uri="{BB962C8B-B14F-4D97-AF65-F5344CB8AC3E}">
        <p14:creationId xmlns:p14="http://schemas.microsoft.com/office/powerpoint/2010/main" val="415882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normAutofit fontScale="90000"/>
          </a:bodyPr>
          <a:lstStyle/>
          <a:p>
            <a:r>
              <a:rPr lang="en-US" sz="4000" dirty="0" smtClean="0">
                <a:latin typeface="+mn-lt"/>
              </a:rPr>
              <a:t>Content Models: interchange</a:t>
            </a:r>
            <a:endParaRPr lang="en-US" sz="4000" dirty="0">
              <a:latin typeface="+mn-lt"/>
            </a:endParaRPr>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sp>
        <p:nvSpPr>
          <p:cNvPr id="5" name="Content Placeholder 2"/>
          <p:cNvSpPr>
            <a:spLocks noGrp="1"/>
          </p:cNvSpPr>
          <p:nvPr/>
        </p:nvSpPr>
        <p:spPr bwMode="auto">
          <a:xfrm>
            <a:off x="457200" y="1219200"/>
            <a:ext cx="4038600" cy="471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Arial" charset="0"/>
              <a:buChar char="•"/>
              <a:defRPr sz="28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charset="0"/>
              <a:buChar char="•"/>
              <a:defRPr sz="2000"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charset="0"/>
              <a:buChar char="•"/>
              <a:defRPr sz="18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charset="0"/>
              <a:buChar char="•"/>
              <a:defRPr sz="18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pPr eaLnBrk="1" hangingPunct="1"/>
            <a:r>
              <a:rPr lang="en-US" sz="1800" dirty="0" smtClean="0"/>
              <a:t>Active Fault</a:t>
            </a:r>
          </a:p>
          <a:p>
            <a:pPr eaLnBrk="1" hangingPunct="1"/>
            <a:r>
              <a:rPr lang="en-US" sz="1800" dirty="0" smtClean="0"/>
              <a:t>Alteration description</a:t>
            </a:r>
          </a:p>
          <a:p>
            <a:pPr eaLnBrk="1" hangingPunct="1"/>
            <a:r>
              <a:rPr lang="en-US" sz="1800" dirty="0" smtClean="0"/>
              <a:t>Borehole temperature data</a:t>
            </a:r>
          </a:p>
          <a:p>
            <a:pPr eaLnBrk="1" hangingPunct="1"/>
            <a:r>
              <a:rPr lang="en-US" sz="1800" dirty="0" smtClean="0"/>
              <a:t>Crustal Stress data</a:t>
            </a:r>
          </a:p>
          <a:p>
            <a:pPr eaLnBrk="1" hangingPunct="1"/>
            <a:r>
              <a:rPr lang="en-US" sz="1800" dirty="0" smtClean="0"/>
              <a:t>Developed geothermal system feature</a:t>
            </a:r>
          </a:p>
          <a:p>
            <a:pPr eaLnBrk="1" hangingPunct="1"/>
            <a:r>
              <a:rPr lang="en-US" sz="1800" dirty="0" smtClean="0"/>
              <a:t>Direct use feature</a:t>
            </a:r>
          </a:p>
          <a:p>
            <a:pPr eaLnBrk="1" hangingPunct="1"/>
            <a:r>
              <a:rPr lang="en-US" sz="1800" dirty="0" smtClean="0"/>
              <a:t>Drill stem test</a:t>
            </a:r>
          </a:p>
          <a:p>
            <a:pPr eaLnBrk="1" hangingPunct="1"/>
            <a:r>
              <a:rPr lang="en-US" sz="1800" dirty="0" smtClean="0"/>
              <a:t>Earthquake hypocenter</a:t>
            </a:r>
          </a:p>
          <a:p>
            <a:pPr eaLnBrk="1" hangingPunct="1"/>
            <a:r>
              <a:rPr lang="en-US" sz="1800" dirty="0" smtClean="0"/>
              <a:t>Enhanced geothermal system feature</a:t>
            </a:r>
          </a:p>
          <a:p>
            <a:pPr eaLnBrk="1" hangingPunct="1"/>
            <a:r>
              <a:rPr lang="en-US" sz="1800" dirty="0" smtClean="0"/>
              <a:t>Aqueous chemistry</a:t>
            </a:r>
          </a:p>
          <a:p>
            <a:pPr eaLnBrk="1" hangingPunct="1"/>
            <a:endParaRPr lang="en-US" sz="1800" dirty="0" smtClean="0"/>
          </a:p>
          <a:p>
            <a:pPr eaLnBrk="1" hangingPunct="1"/>
            <a:endParaRPr lang="en-US" sz="1800" dirty="0" smtClean="0"/>
          </a:p>
        </p:txBody>
      </p:sp>
      <p:sp>
        <p:nvSpPr>
          <p:cNvPr id="6" name="Content Placeholder 3"/>
          <p:cNvSpPr>
            <a:spLocks noGrp="1"/>
          </p:cNvSpPr>
          <p:nvPr/>
        </p:nvSpPr>
        <p:spPr bwMode="auto">
          <a:xfrm>
            <a:off x="4833257" y="990600"/>
            <a:ext cx="4038600" cy="3727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Arial" charset="0"/>
              <a:buChar char="•"/>
              <a:defRPr sz="28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charset="0"/>
              <a:buChar char="•"/>
              <a:defRPr sz="2000"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charset="0"/>
              <a:buChar char="•"/>
              <a:defRPr sz="18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charset="0"/>
              <a:buChar char="•"/>
              <a:defRPr sz="18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pPr eaLnBrk="1" hangingPunct="1"/>
            <a:r>
              <a:rPr lang="en-US" sz="1800" dirty="0"/>
              <a:t>Geologic map: contact, fault, outcrop</a:t>
            </a:r>
          </a:p>
          <a:p>
            <a:pPr eaLnBrk="1" hangingPunct="1"/>
            <a:r>
              <a:rPr lang="en-US" sz="1800" dirty="0"/>
              <a:t>Geologic Unit geothermal </a:t>
            </a:r>
          </a:p>
          <a:p>
            <a:pPr eaLnBrk="1" hangingPunct="1">
              <a:buNone/>
            </a:pPr>
            <a:r>
              <a:rPr lang="en-US" sz="1800" dirty="0"/>
              <a:t>        characterization</a:t>
            </a:r>
          </a:p>
          <a:p>
            <a:pPr eaLnBrk="1" hangingPunct="1"/>
            <a:r>
              <a:rPr lang="en-US" sz="1800" dirty="0" smtClean="0"/>
              <a:t>Gravity station observation</a:t>
            </a:r>
          </a:p>
          <a:p>
            <a:pPr eaLnBrk="1" hangingPunct="1"/>
            <a:r>
              <a:rPr lang="en-US" sz="1800" dirty="0" smtClean="0"/>
              <a:t>Heat flow measurement</a:t>
            </a:r>
          </a:p>
          <a:p>
            <a:pPr eaLnBrk="1" hangingPunct="1"/>
            <a:r>
              <a:rPr lang="en-US" sz="1800" dirty="0" smtClean="0"/>
              <a:t>Hot spring description</a:t>
            </a:r>
          </a:p>
          <a:p>
            <a:pPr eaLnBrk="1" hangingPunct="1"/>
            <a:r>
              <a:rPr lang="en-US" sz="1800" dirty="0" smtClean="0"/>
              <a:t>Metadata</a:t>
            </a:r>
          </a:p>
          <a:p>
            <a:pPr eaLnBrk="1" hangingPunct="1"/>
            <a:r>
              <a:rPr lang="en-US" sz="1800" dirty="0" smtClean="0"/>
              <a:t>Permeability</a:t>
            </a:r>
          </a:p>
          <a:p>
            <a:pPr eaLnBrk="1" hangingPunct="1"/>
            <a:r>
              <a:rPr lang="en-US" sz="1800" dirty="0" smtClean="0"/>
              <a:t>Production statistics record</a:t>
            </a:r>
          </a:p>
          <a:p>
            <a:pPr eaLnBrk="1" hangingPunct="1"/>
            <a:r>
              <a:rPr lang="en-US" sz="1800" dirty="0" smtClean="0"/>
              <a:t>Rock chemistry</a:t>
            </a:r>
          </a:p>
          <a:p>
            <a:pPr eaLnBrk="1" hangingPunct="1"/>
            <a:r>
              <a:rPr lang="en-US" sz="1800" dirty="0" smtClean="0"/>
              <a:t>Thermal conductivity measurement</a:t>
            </a:r>
          </a:p>
          <a:p>
            <a:pPr eaLnBrk="1" hangingPunct="1"/>
            <a:r>
              <a:rPr lang="en-US" sz="1800" dirty="0" smtClean="0"/>
              <a:t>Well header </a:t>
            </a:r>
          </a:p>
          <a:p>
            <a:pPr eaLnBrk="1" hangingPunct="1"/>
            <a:r>
              <a:rPr lang="en-US" sz="1800" dirty="0" smtClean="0"/>
              <a:t>Volcanic vent description</a:t>
            </a:r>
          </a:p>
          <a:p>
            <a:pPr eaLnBrk="1" hangingPunct="1"/>
            <a:endParaRPr lang="en-US" sz="1800" dirty="0" smtClean="0"/>
          </a:p>
          <a:p>
            <a:pPr eaLnBrk="1" hangingPunct="1"/>
            <a:endParaRPr lang="en-US" sz="1800" dirty="0" smtClean="0"/>
          </a:p>
        </p:txBody>
      </p:sp>
    </p:spTree>
    <p:extLst>
      <p:ext uri="{BB962C8B-B14F-4D97-AF65-F5344CB8AC3E}">
        <p14:creationId xmlns:p14="http://schemas.microsoft.com/office/powerpoint/2010/main" val="46984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childTnLst>
                                    <p:set>
                                      <p:cBhvr override="childStyle">
                                        <p:cTn id="6" dur="indefinite"/>
                                        <p:tgtEl>
                                          <p:spTgt spid="6">
                                            <p:txEl>
                                              <p:pRg st="5" end="5"/>
                                            </p:txEl>
                                          </p:spTgt>
                                        </p:tgtEl>
                                        <p:attrNameLst>
                                          <p:attrName>style.fontWeight</p:attrName>
                                        </p:attrNameLst>
                                      </p:cBhvr>
                                      <p:to>
                                        <p:strVal val="bold"/>
                                      </p:to>
                                    </p:set>
                                  </p:childTnLst>
                                </p:cTn>
                              </p:par>
                              <p:par>
                                <p:cTn id="7" presetID="15" presetClass="emph" presetSubtype="0" nodeType="withEffect">
                                  <p:stCondLst>
                                    <p:cond delay="0"/>
                                  </p:stCondLst>
                                  <p:childTnLst>
                                    <p:set>
                                      <p:cBhvr override="childStyle">
                                        <p:cTn id="8" dur="indefinite"/>
                                        <p:tgtEl>
                                          <p:spTgt spid="6">
                                            <p:txEl>
                                              <p:pRg st="6" end="6"/>
                                            </p:txEl>
                                          </p:spTgt>
                                        </p:tgtEl>
                                        <p:attrNameLst>
                                          <p:attrName>style.fontWeight</p:attrName>
                                        </p:attrNameLst>
                                      </p:cBhvr>
                                      <p:to>
                                        <p:strVal val="bold"/>
                                      </p:to>
                                    </p:set>
                                  </p:childTnLst>
                                </p:cTn>
                              </p:par>
                              <p:par>
                                <p:cTn id="9" presetID="15" presetClass="emph" presetSubtype="0" nodeType="withEffect">
                                  <p:stCondLst>
                                    <p:cond delay="0"/>
                                  </p:stCondLst>
                                  <p:childTnLst>
                                    <p:set>
                                      <p:cBhvr override="childStyle">
                                        <p:cTn id="10" dur="indefinite"/>
                                        <p:tgtEl>
                                          <p:spTgt spid="6">
                                            <p:txEl>
                                              <p:pRg st="11" end="11"/>
                                            </p:txEl>
                                          </p:spTgt>
                                        </p:tgtEl>
                                        <p:attrNameLst>
                                          <p:attrName>style.fontWeight</p:attrName>
                                        </p:attrNameLst>
                                      </p:cBhvr>
                                      <p:to>
                                        <p:strVal val="bold"/>
                                      </p:to>
                                    </p:set>
                                  </p:childTnLst>
                                </p:cTn>
                              </p:par>
                              <p:par>
                                <p:cTn id="11" presetID="15" presetClass="emph" presetSubtype="0" nodeType="withEffect">
                                  <p:stCondLst>
                                    <p:cond delay="0"/>
                                  </p:stCondLst>
                                  <p:childTnLst>
                                    <p:set>
                                      <p:cBhvr override="childStyle">
                                        <p:cTn id="12" dur="indefinite"/>
                                        <p:tgtEl>
                                          <p:spTgt spid="6">
                                            <p:txEl>
                                              <p:pRg st="12" end="12"/>
                                            </p:txEl>
                                          </p:spTgt>
                                        </p:tgtEl>
                                        <p:attrNameLst>
                                          <p:attrName>style.fontWeight</p:attrName>
                                        </p:attrNameLst>
                                      </p:cBhvr>
                                      <p:to>
                                        <p:strVal val="bold"/>
                                      </p:to>
                                    </p:set>
                                  </p:childTnLst>
                                </p:cTn>
                              </p:par>
                              <p:par>
                                <p:cTn id="13" presetID="15" presetClass="emph" presetSubtype="0" nodeType="withEffect">
                                  <p:stCondLst>
                                    <p:cond delay="0"/>
                                  </p:stCondLst>
                                  <p:childTnLst>
                                    <p:set>
                                      <p:cBhvr override="childStyle">
                                        <p:cTn id="14" dur="indefinite"/>
                                        <p:tgtEl>
                                          <p:spTgt spid="5">
                                            <p:txEl>
                                              <p:pRg st="0" end="0"/>
                                            </p:txEl>
                                          </p:spTgt>
                                        </p:tgtEl>
                                        <p:attrNameLst>
                                          <p:attrName>style.fontWeight</p:attrName>
                                        </p:attrNameLst>
                                      </p:cBhvr>
                                      <p:to>
                                        <p:strVal val="bold"/>
                                      </p:to>
                                    </p:set>
                                  </p:childTnLst>
                                </p:cTn>
                              </p:par>
                              <p:par>
                                <p:cTn id="15" presetID="15" presetClass="emph" presetSubtype="0" nodeType="withEffect">
                                  <p:stCondLst>
                                    <p:cond delay="0"/>
                                  </p:stCondLst>
                                  <p:childTnLst>
                                    <p:set>
                                      <p:cBhvr override="childStyle">
                                        <p:cTn id="16" dur="indefinite"/>
                                        <p:tgtEl>
                                          <p:spTgt spid="5">
                                            <p:txEl>
                                              <p:pRg st="2" end="2"/>
                                            </p:txEl>
                                          </p:spTgt>
                                        </p:tgtEl>
                                        <p:attrNameLst>
                                          <p:attrName>style.fontWeight</p:attrName>
                                        </p:attrNameLst>
                                      </p:cBhvr>
                                      <p:to>
                                        <p:strVal val="bold"/>
                                      </p:to>
                                    </p:set>
                                  </p:childTnLst>
                                </p:cTn>
                              </p:par>
                              <p:par>
                                <p:cTn id="17" presetID="15" presetClass="emph" presetSubtype="0" nodeType="withEffect">
                                  <p:stCondLst>
                                    <p:cond delay="0"/>
                                  </p:stCondLst>
                                  <p:childTnLst>
                                    <p:set>
                                      <p:cBhvr override="childStyle">
                                        <p:cTn id="18" dur="indefinite"/>
                                        <p:tgtEl>
                                          <p:spTgt spid="5">
                                            <p:txEl>
                                              <p:pRg st="5" end="5"/>
                                            </p:txEl>
                                          </p:spTgt>
                                        </p:tgtEl>
                                        <p:attrNameLst>
                                          <p:attrName>style.fontWeight</p:attrName>
                                        </p:attrNameLst>
                                      </p:cBhvr>
                                      <p:to>
                                        <p:strVal val="bold"/>
                                      </p:to>
                                    </p:set>
                                  </p:childTnLst>
                                </p:cTn>
                              </p:par>
                              <p:par>
                                <p:cTn id="19" presetID="15" presetClass="emph" presetSubtype="0" nodeType="withEffect">
                                  <p:stCondLst>
                                    <p:cond delay="0"/>
                                  </p:stCondLst>
                                  <p:childTnLst>
                                    <p:set>
                                      <p:cBhvr override="childStyle">
                                        <p:cTn id="20" dur="indefinite"/>
                                        <p:tgtEl>
                                          <p:spTgt spid="5">
                                            <p:txEl>
                                              <p:pRg st="6" end="6"/>
                                            </p:txEl>
                                          </p:spTgt>
                                        </p:tgtEl>
                                        <p:attrNameLst>
                                          <p:attrName>style.fontWeight</p:attrName>
                                        </p:attrNameLst>
                                      </p:cBhvr>
                                      <p:to>
                                        <p:strVal val="bold"/>
                                      </p:to>
                                    </p:set>
                                  </p:childTnLst>
                                </p:cTn>
                              </p:par>
                              <p:par>
                                <p:cTn id="21" presetID="15" presetClass="emph" presetSubtype="0" nodeType="withEffect">
                                  <p:stCondLst>
                                    <p:cond delay="0"/>
                                  </p:stCondLst>
                                  <p:childTnLst>
                                    <p:set>
                                      <p:cBhvr override="childStyle">
                                        <p:cTn id="22" dur="indefinite"/>
                                        <p:tgtEl>
                                          <p:spTgt spid="5">
                                            <p:txEl>
                                              <p:pRg st="7" end="7"/>
                                            </p:txEl>
                                          </p:spTgt>
                                        </p:tgtEl>
                                        <p:attrNameLst>
                                          <p:attrName>style.fontWeight</p:attrName>
                                        </p:attrNameLst>
                                      </p:cBhvr>
                                      <p:to>
                                        <p:strVal val="bold"/>
                                      </p:to>
                                    </p:set>
                                  </p:childTnLst>
                                </p:cTn>
                              </p:par>
                              <p:par>
                                <p:cTn id="23" presetID="15" presetClass="emph" presetSubtype="0" nodeType="withEffect">
                                  <p:stCondLst>
                                    <p:cond delay="0"/>
                                  </p:stCondLst>
                                  <p:childTnLst>
                                    <p:set>
                                      <p:cBhvr override="childStyle">
                                        <p:cTn id="24" dur="indefinite"/>
                                        <p:tgtEl>
                                          <p:spTgt spid="5">
                                            <p:txEl>
                                              <p:pRg st="9" end="9"/>
                                            </p:txEl>
                                          </p:spTgt>
                                        </p:tgtEl>
                                        <p:attrNameLst>
                                          <p:attrName>style.fontWeight</p:attrName>
                                        </p:attrNameLst>
                                      </p:cBhvr>
                                      <p:to>
                                        <p:strVal val="bold"/>
                                      </p:to>
                                    </p:set>
                                  </p:childTnLst>
                                </p:cTn>
                              </p:par>
                            </p:childTnLst>
                          </p:cTn>
                        </p:par>
                        <p:par>
                          <p:cTn id="25" fill="hold">
                            <p:stCondLst>
                              <p:cond delay="0"/>
                            </p:stCondLst>
                            <p:childTnLst>
                              <p:par>
                                <p:cTn id="26" presetID="3" presetClass="emph" presetSubtype="2" fill="hold" nodeType="afterEffect">
                                  <p:stCondLst>
                                    <p:cond delay="0"/>
                                  </p:stCondLst>
                                  <p:childTnLst>
                                    <p:animClr clrSpc="rgb" dir="cw">
                                      <p:cBhvr override="childStyle">
                                        <p:cTn id="27" dur="500" fill="hold"/>
                                        <p:tgtEl>
                                          <p:spTgt spid="6">
                                            <p:txEl>
                                              <p:pRg st="5" end="5"/>
                                            </p:txEl>
                                          </p:spTgt>
                                        </p:tgtEl>
                                        <p:attrNameLst>
                                          <p:attrName>style.color</p:attrName>
                                        </p:attrNameLst>
                                      </p:cBhvr>
                                      <p:to>
                                        <a:srgbClr val="C00000"/>
                                      </p:to>
                                    </p:animClr>
                                  </p:childTnLst>
                                </p:cTn>
                              </p:par>
                              <p:par>
                                <p:cTn id="28" presetID="3" presetClass="emph" presetSubtype="2" fill="hold" nodeType="withEffect">
                                  <p:stCondLst>
                                    <p:cond delay="0"/>
                                  </p:stCondLst>
                                  <p:childTnLst>
                                    <p:animClr clrSpc="rgb" dir="cw">
                                      <p:cBhvr override="childStyle">
                                        <p:cTn id="29" dur="500" fill="hold"/>
                                        <p:tgtEl>
                                          <p:spTgt spid="6">
                                            <p:txEl>
                                              <p:pRg st="6" end="6"/>
                                            </p:txEl>
                                          </p:spTgt>
                                        </p:tgtEl>
                                        <p:attrNameLst>
                                          <p:attrName>style.color</p:attrName>
                                        </p:attrNameLst>
                                      </p:cBhvr>
                                      <p:to>
                                        <a:srgbClr val="C00000"/>
                                      </p:to>
                                    </p:animClr>
                                  </p:childTnLst>
                                </p:cTn>
                              </p:par>
                              <p:par>
                                <p:cTn id="30" presetID="3" presetClass="emph" presetSubtype="2" fill="hold" nodeType="withEffect">
                                  <p:stCondLst>
                                    <p:cond delay="0"/>
                                  </p:stCondLst>
                                  <p:childTnLst>
                                    <p:animClr clrSpc="rgb" dir="cw">
                                      <p:cBhvr override="childStyle">
                                        <p:cTn id="31" dur="500" fill="hold"/>
                                        <p:tgtEl>
                                          <p:spTgt spid="6">
                                            <p:txEl>
                                              <p:pRg st="11" end="11"/>
                                            </p:txEl>
                                          </p:spTgt>
                                        </p:tgtEl>
                                        <p:attrNameLst>
                                          <p:attrName>style.color</p:attrName>
                                        </p:attrNameLst>
                                      </p:cBhvr>
                                      <p:to>
                                        <a:srgbClr val="C00000"/>
                                      </p:to>
                                    </p:animClr>
                                  </p:childTnLst>
                                </p:cTn>
                              </p:par>
                              <p:par>
                                <p:cTn id="32" presetID="3" presetClass="emph" presetSubtype="2" fill="hold" nodeType="withEffect">
                                  <p:stCondLst>
                                    <p:cond delay="0"/>
                                  </p:stCondLst>
                                  <p:childTnLst>
                                    <p:animClr clrSpc="rgb" dir="cw">
                                      <p:cBhvr override="childStyle">
                                        <p:cTn id="33" dur="500" fill="hold"/>
                                        <p:tgtEl>
                                          <p:spTgt spid="6">
                                            <p:txEl>
                                              <p:pRg st="12" end="12"/>
                                            </p:txEl>
                                          </p:spTgt>
                                        </p:tgtEl>
                                        <p:attrNameLst>
                                          <p:attrName>style.color</p:attrName>
                                        </p:attrNameLst>
                                      </p:cBhvr>
                                      <p:to>
                                        <a:srgbClr val="C00000"/>
                                      </p:to>
                                    </p:animClr>
                                  </p:childTnLst>
                                </p:cTn>
                              </p:par>
                              <p:par>
                                <p:cTn id="34" presetID="3" presetClass="emph" presetSubtype="2" fill="hold" nodeType="withEffect">
                                  <p:stCondLst>
                                    <p:cond delay="0"/>
                                  </p:stCondLst>
                                  <p:childTnLst>
                                    <p:animClr clrSpc="rgb" dir="cw">
                                      <p:cBhvr override="childStyle">
                                        <p:cTn id="35" dur="500" fill="hold"/>
                                        <p:tgtEl>
                                          <p:spTgt spid="5">
                                            <p:txEl>
                                              <p:pRg st="0" end="0"/>
                                            </p:txEl>
                                          </p:spTgt>
                                        </p:tgtEl>
                                        <p:attrNameLst>
                                          <p:attrName>style.color</p:attrName>
                                        </p:attrNameLst>
                                      </p:cBhvr>
                                      <p:to>
                                        <a:srgbClr val="C00000"/>
                                      </p:to>
                                    </p:animClr>
                                  </p:childTnLst>
                                </p:cTn>
                              </p:par>
                              <p:par>
                                <p:cTn id="36" presetID="3" presetClass="emph" presetSubtype="2" fill="hold" nodeType="withEffect">
                                  <p:stCondLst>
                                    <p:cond delay="0"/>
                                  </p:stCondLst>
                                  <p:childTnLst>
                                    <p:animClr clrSpc="rgb" dir="cw">
                                      <p:cBhvr override="childStyle">
                                        <p:cTn id="37" dur="500" fill="hold"/>
                                        <p:tgtEl>
                                          <p:spTgt spid="5">
                                            <p:txEl>
                                              <p:pRg st="2" end="2"/>
                                            </p:txEl>
                                          </p:spTgt>
                                        </p:tgtEl>
                                        <p:attrNameLst>
                                          <p:attrName>style.color</p:attrName>
                                        </p:attrNameLst>
                                      </p:cBhvr>
                                      <p:to>
                                        <a:srgbClr val="C00000"/>
                                      </p:to>
                                    </p:animClr>
                                  </p:childTnLst>
                                </p:cTn>
                              </p:par>
                              <p:par>
                                <p:cTn id="38" presetID="3" presetClass="emph" presetSubtype="2" fill="hold" nodeType="withEffect">
                                  <p:stCondLst>
                                    <p:cond delay="0"/>
                                  </p:stCondLst>
                                  <p:childTnLst>
                                    <p:animClr clrSpc="rgb" dir="cw">
                                      <p:cBhvr override="childStyle">
                                        <p:cTn id="39" dur="500" fill="hold"/>
                                        <p:tgtEl>
                                          <p:spTgt spid="5">
                                            <p:txEl>
                                              <p:pRg st="5" end="5"/>
                                            </p:txEl>
                                          </p:spTgt>
                                        </p:tgtEl>
                                        <p:attrNameLst>
                                          <p:attrName>style.color</p:attrName>
                                        </p:attrNameLst>
                                      </p:cBhvr>
                                      <p:to>
                                        <a:srgbClr val="C00000"/>
                                      </p:to>
                                    </p:animClr>
                                  </p:childTnLst>
                                </p:cTn>
                              </p:par>
                              <p:par>
                                <p:cTn id="40" presetID="3" presetClass="emph" presetSubtype="2" fill="hold" nodeType="withEffect">
                                  <p:stCondLst>
                                    <p:cond delay="0"/>
                                  </p:stCondLst>
                                  <p:childTnLst>
                                    <p:animClr clrSpc="rgb" dir="cw">
                                      <p:cBhvr override="childStyle">
                                        <p:cTn id="41" dur="500" fill="hold"/>
                                        <p:tgtEl>
                                          <p:spTgt spid="5">
                                            <p:txEl>
                                              <p:pRg st="6" end="6"/>
                                            </p:txEl>
                                          </p:spTgt>
                                        </p:tgtEl>
                                        <p:attrNameLst>
                                          <p:attrName>style.color</p:attrName>
                                        </p:attrNameLst>
                                      </p:cBhvr>
                                      <p:to>
                                        <a:srgbClr val="C00000"/>
                                      </p:to>
                                    </p:animClr>
                                  </p:childTnLst>
                                </p:cTn>
                              </p:par>
                              <p:par>
                                <p:cTn id="42" presetID="3" presetClass="emph" presetSubtype="2" fill="hold" nodeType="withEffect">
                                  <p:stCondLst>
                                    <p:cond delay="0"/>
                                  </p:stCondLst>
                                  <p:childTnLst>
                                    <p:animClr clrSpc="rgb" dir="cw">
                                      <p:cBhvr override="childStyle">
                                        <p:cTn id="43" dur="500" fill="hold"/>
                                        <p:tgtEl>
                                          <p:spTgt spid="5">
                                            <p:txEl>
                                              <p:pRg st="7" end="7"/>
                                            </p:txEl>
                                          </p:spTgt>
                                        </p:tgtEl>
                                        <p:attrNameLst>
                                          <p:attrName>style.color</p:attrName>
                                        </p:attrNameLst>
                                      </p:cBhvr>
                                      <p:to>
                                        <a:srgbClr val="C00000"/>
                                      </p:to>
                                    </p:animClr>
                                  </p:childTnLst>
                                </p:cTn>
                              </p:par>
                              <p:par>
                                <p:cTn id="44" presetID="3" presetClass="emph" presetSubtype="2" fill="hold" nodeType="withEffect">
                                  <p:stCondLst>
                                    <p:cond delay="0"/>
                                  </p:stCondLst>
                                  <p:childTnLst>
                                    <p:animClr clrSpc="rgb" dir="cw">
                                      <p:cBhvr override="childStyle">
                                        <p:cTn id="45" dur="500" fill="hold"/>
                                        <p:tgtEl>
                                          <p:spTgt spid="5">
                                            <p:txEl>
                                              <p:pRg st="9" end="9"/>
                                            </p:txEl>
                                          </p:spTgt>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p:txBody>
          <a:bodyPr/>
          <a:lstStyle/>
          <a:p>
            <a:r>
              <a:rPr lang="en-US" smtClean="0"/>
              <a:t>U S Geoscience Information Network</a:t>
            </a:r>
            <a:endParaRPr lang="en-US" dirty="0"/>
          </a:p>
        </p:txBody>
      </p:sp>
      <p:pic>
        <p:nvPicPr>
          <p:cNvPr id="2050" name="Picture 2" descr="D:\My Pictures\Hubble1_hs-2009-25-f-1280_wallpa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6540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concepts</a:t>
            </a:r>
            <a:endParaRPr lang="en-US" dirty="0"/>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sp>
        <p:nvSpPr>
          <p:cNvPr id="5" name="Text Placeholder 2"/>
          <p:cNvSpPr txBox="1">
            <a:spLocks/>
          </p:cNvSpPr>
          <p:nvPr/>
        </p:nvSpPr>
        <p:spPr>
          <a:xfrm>
            <a:off x="381000" y="1394392"/>
            <a:ext cx="7772400" cy="3101408"/>
          </a:xfrm>
          <a:prstGeom prst="rect">
            <a:avLst/>
          </a:prstGeom>
        </p:spPr>
        <p:txBody>
          <a:bodyPr>
            <a:norm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r>
              <a:rPr lang="en-US" sz="2400" dirty="0" smtClean="0"/>
              <a:t>Loose coupling</a:t>
            </a:r>
          </a:p>
          <a:p>
            <a:r>
              <a:rPr lang="en-US" sz="2400" dirty="0" smtClean="0"/>
              <a:t>Feature-level data integration by data provider</a:t>
            </a:r>
          </a:p>
          <a:p>
            <a:r>
              <a:rPr lang="en-US" sz="2400" dirty="0" smtClean="0"/>
              <a:t>Use http URI to identify resources</a:t>
            </a:r>
          </a:p>
          <a:p>
            <a:r>
              <a:rPr lang="en-US" sz="2400" dirty="0" smtClean="0"/>
              <a:t>Services registered in catalog system</a:t>
            </a:r>
          </a:p>
          <a:p>
            <a:r>
              <a:rPr lang="en-US" sz="2400" dirty="0" smtClean="0"/>
              <a:t>Network is defined by interfaces and interchange formats</a:t>
            </a:r>
          </a:p>
          <a:p>
            <a:r>
              <a:rPr lang="en-US" sz="2400" dirty="0" smtClean="0"/>
              <a:t>Interchange formats and profiles are reviewed, registered, versioned, and documented</a:t>
            </a:r>
          </a:p>
          <a:p>
            <a:endParaRPr lang="en-US" sz="2400" dirty="0" smtClean="0"/>
          </a:p>
        </p:txBody>
      </p:sp>
    </p:spTree>
    <p:extLst>
      <p:ext uri="{BB962C8B-B14F-4D97-AF65-F5344CB8AC3E}">
        <p14:creationId xmlns:p14="http://schemas.microsoft.com/office/powerpoint/2010/main" val="182324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5029200" cy="685800"/>
          </a:xfrm>
        </p:spPr>
        <p:txBody>
          <a:bodyPr>
            <a:normAutofit fontScale="90000"/>
          </a:bodyPr>
          <a:lstStyle/>
          <a:p>
            <a:r>
              <a:rPr lang="en-US" sz="5600" dirty="0" smtClean="0"/>
              <a:t>Artifacts</a:t>
            </a:r>
            <a:endParaRPr lang="en-US" sz="5600" dirty="0"/>
          </a:p>
        </p:txBody>
      </p:sp>
      <p:sp>
        <p:nvSpPr>
          <p:cNvPr id="3" name="Content Placeholder 2"/>
          <p:cNvSpPr>
            <a:spLocks noGrp="1"/>
          </p:cNvSpPr>
          <p:nvPr>
            <p:ph idx="1"/>
          </p:nvPr>
        </p:nvSpPr>
        <p:spPr>
          <a:xfrm>
            <a:off x="990600" y="838200"/>
            <a:ext cx="8229600" cy="4953000"/>
          </a:xfrm>
        </p:spPr>
        <p:txBody>
          <a:bodyPr/>
          <a:lstStyle/>
          <a:p>
            <a:r>
              <a:rPr lang="en-US" sz="3600" dirty="0" smtClean="0"/>
              <a:t>Technologic</a:t>
            </a:r>
          </a:p>
          <a:p>
            <a:pPr lvl="1"/>
            <a:r>
              <a:rPr lang="en-US" sz="2400" dirty="0" smtClean="0"/>
              <a:t>Repository</a:t>
            </a:r>
          </a:p>
          <a:p>
            <a:pPr lvl="2"/>
            <a:r>
              <a:rPr lang="en-US" sz="2000" dirty="0" smtClean="0"/>
              <a:t>Specifications</a:t>
            </a:r>
          </a:p>
          <a:p>
            <a:pPr lvl="2"/>
            <a:r>
              <a:rPr lang="en-US" sz="2000" dirty="0" smtClean="0"/>
              <a:t>Vocabularies</a:t>
            </a:r>
          </a:p>
          <a:p>
            <a:pPr lvl="2"/>
            <a:r>
              <a:rPr lang="en-US" sz="2000" dirty="0" smtClean="0"/>
              <a:t>Documentation of practice</a:t>
            </a:r>
          </a:p>
          <a:p>
            <a:pPr lvl="1"/>
            <a:r>
              <a:rPr lang="en-US" sz="2400" dirty="0" smtClean="0"/>
              <a:t>Resource registry</a:t>
            </a:r>
          </a:p>
          <a:p>
            <a:pPr lvl="1"/>
            <a:r>
              <a:rPr lang="en-US" sz="2400" dirty="0" smtClean="0"/>
              <a:t>Hardware hosts</a:t>
            </a:r>
          </a:p>
          <a:p>
            <a:pPr lvl="1"/>
            <a:r>
              <a:rPr lang="en-US" sz="2400" dirty="0" smtClean="0"/>
              <a:t>Testing and validation resources</a:t>
            </a:r>
          </a:p>
          <a:p>
            <a:pPr lvl="1"/>
            <a:r>
              <a:rPr lang="en-US" sz="2400" dirty="0" smtClean="0"/>
              <a:t>Usage monitoring and reporting</a:t>
            </a:r>
          </a:p>
          <a:p>
            <a:pPr lvl="1"/>
            <a:endParaRPr lang="en-US" sz="2400" dirty="0" smtClean="0"/>
          </a:p>
          <a:p>
            <a:pPr lvl="1"/>
            <a:endParaRPr lang="en-US" sz="2400" dirty="0" smtClean="0"/>
          </a:p>
          <a:p>
            <a:endParaRPr lang="en-US" sz="2800" dirty="0"/>
          </a:p>
        </p:txBody>
      </p:sp>
    </p:spTree>
    <p:extLst>
      <p:ext uri="{BB962C8B-B14F-4D97-AF65-F5344CB8AC3E}">
        <p14:creationId xmlns:p14="http://schemas.microsoft.com/office/powerpoint/2010/main" val="2613868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7772400" cy="868362"/>
          </a:xfrm>
        </p:spPr>
        <p:txBody>
          <a:bodyPr>
            <a:normAutofit/>
          </a:bodyPr>
          <a:lstStyle/>
          <a:p>
            <a:r>
              <a:rPr lang="en-US" sz="4400" dirty="0" smtClean="0"/>
              <a:t>What are the resources</a:t>
            </a:r>
            <a:endParaRPr lang="en-US" sz="4400" dirty="0"/>
          </a:p>
        </p:txBody>
      </p:sp>
      <p:sp>
        <p:nvSpPr>
          <p:cNvPr id="5" name="TextBox 4"/>
          <p:cNvSpPr txBox="1"/>
          <p:nvPr/>
        </p:nvSpPr>
        <p:spPr>
          <a:xfrm>
            <a:off x="533400" y="1295400"/>
            <a:ext cx="7848600" cy="4095993"/>
          </a:xfrm>
          <a:prstGeom prst="rect">
            <a:avLst/>
          </a:prstGeom>
          <a:noFill/>
        </p:spPr>
        <p:txBody>
          <a:bodyPr wrap="square" rtlCol="0">
            <a:spAutoFit/>
          </a:bodyPr>
          <a:lstStyle/>
          <a:p>
            <a:pPr marL="285750" indent="-285750">
              <a:lnSpc>
                <a:spcPts val="3500"/>
              </a:lnSpc>
              <a:buFont typeface="Arial" pitchFamily="34" charset="0"/>
              <a:buChar char="•"/>
            </a:pPr>
            <a:r>
              <a:rPr lang="en-US" sz="2800" dirty="0" smtClean="0"/>
              <a:t>Geologic maps</a:t>
            </a:r>
          </a:p>
          <a:p>
            <a:pPr marL="285750" indent="-285750">
              <a:lnSpc>
                <a:spcPts val="3500"/>
              </a:lnSpc>
              <a:buFont typeface="Arial" pitchFamily="34" charset="0"/>
              <a:buChar char="•"/>
            </a:pPr>
            <a:r>
              <a:rPr lang="en-US" sz="2800" dirty="0" smtClean="0"/>
              <a:t>Gray literature </a:t>
            </a:r>
            <a:r>
              <a:rPr lang="en-US" sz="2400" dirty="0" smtClean="0"/>
              <a:t>(files, theses, unpublished reports)</a:t>
            </a:r>
          </a:p>
          <a:p>
            <a:pPr marL="285750" indent="-285750">
              <a:lnSpc>
                <a:spcPts val="3500"/>
              </a:lnSpc>
              <a:buFont typeface="Arial" pitchFamily="34" charset="0"/>
              <a:buChar char="•"/>
            </a:pPr>
            <a:r>
              <a:rPr lang="en-US" sz="2800" dirty="0" smtClean="0"/>
              <a:t>Core and cuttings repositories</a:t>
            </a:r>
          </a:p>
          <a:p>
            <a:pPr marL="285750" indent="-285750">
              <a:lnSpc>
                <a:spcPts val="3500"/>
              </a:lnSpc>
              <a:buFont typeface="Arial" pitchFamily="34" charset="0"/>
              <a:buChar char="•"/>
            </a:pPr>
            <a:r>
              <a:rPr lang="en-US" sz="2800" dirty="0"/>
              <a:t>Oil and Gas well records and logs</a:t>
            </a:r>
          </a:p>
          <a:p>
            <a:pPr marL="285750" indent="-285750">
              <a:lnSpc>
                <a:spcPts val="3500"/>
              </a:lnSpc>
              <a:buFont typeface="Arial" pitchFamily="34" charset="0"/>
              <a:buChar char="•"/>
            </a:pPr>
            <a:r>
              <a:rPr lang="en-US" sz="2800" dirty="0"/>
              <a:t>Water well records and logs</a:t>
            </a:r>
          </a:p>
          <a:p>
            <a:pPr marL="285750" indent="-285750">
              <a:lnSpc>
                <a:spcPts val="3500"/>
              </a:lnSpc>
              <a:buFont typeface="Arial" pitchFamily="34" charset="0"/>
              <a:buChar char="•"/>
            </a:pPr>
            <a:r>
              <a:rPr lang="en-US" sz="2800" dirty="0" smtClean="0"/>
              <a:t>Data compilations – </a:t>
            </a:r>
            <a:r>
              <a:rPr lang="en-US" sz="2400" dirty="0" smtClean="0"/>
              <a:t>geochemical, geophysical, mineral resource, etc. etc…</a:t>
            </a:r>
          </a:p>
          <a:p>
            <a:pPr marL="742950" lvl="1" indent="-285750">
              <a:buFont typeface="Arial" pitchFamily="34" charset="0"/>
              <a:buChar char="•"/>
            </a:pPr>
            <a:endParaRPr lang="en-US" sz="2800" dirty="0" smtClean="0"/>
          </a:p>
          <a:p>
            <a:pPr marL="742950" lvl="1" indent="-285750">
              <a:buFont typeface="Arial" pitchFamily="34" charset="0"/>
              <a:buChar char="•"/>
            </a:pPr>
            <a:endParaRPr lang="en-US" sz="2800" dirty="0" smtClean="0"/>
          </a:p>
        </p:txBody>
      </p:sp>
    </p:spTree>
    <p:extLst>
      <p:ext uri="{BB962C8B-B14F-4D97-AF65-F5344CB8AC3E}">
        <p14:creationId xmlns:p14="http://schemas.microsoft.com/office/powerpoint/2010/main" val="181046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1143000"/>
          </a:xfrm>
        </p:spPr>
        <p:txBody>
          <a:bodyPr>
            <a:normAutofit/>
          </a:bodyPr>
          <a:lstStyle/>
          <a:p>
            <a:r>
              <a:rPr lang="en-US" sz="5600" dirty="0" smtClean="0"/>
              <a:t>Artifacts</a:t>
            </a:r>
            <a:endParaRPr lang="en-US" sz="5600" dirty="0"/>
          </a:p>
        </p:txBody>
      </p:sp>
      <p:sp>
        <p:nvSpPr>
          <p:cNvPr id="3" name="Content Placeholder 2"/>
          <p:cNvSpPr>
            <a:spLocks noGrp="1"/>
          </p:cNvSpPr>
          <p:nvPr>
            <p:ph idx="1"/>
          </p:nvPr>
        </p:nvSpPr>
        <p:spPr>
          <a:xfrm>
            <a:off x="838200" y="1143000"/>
            <a:ext cx="7552267" cy="4495800"/>
          </a:xfrm>
        </p:spPr>
        <p:txBody>
          <a:bodyPr>
            <a:normAutofit lnSpcReduction="10000"/>
          </a:bodyPr>
          <a:lstStyle/>
          <a:p>
            <a:r>
              <a:rPr lang="en-US" sz="3600" dirty="0" smtClean="0"/>
              <a:t>Social</a:t>
            </a:r>
            <a:endParaRPr lang="en-US" sz="2400" dirty="0" smtClean="0"/>
          </a:p>
          <a:p>
            <a:pPr lvl="1"/>
            <a:r>
              <a:rPr lang="en-US" sz="2000" dirty="0"/>
              <a:t>Processes for developing, review, adopting artifacts</a:t>
            </a:r>
          </a:p>
          <a:p>
            <a:pPr lvl="1"/>
            <a:r>
              <a:rPr lang="en-US" sz="2000" dirty="0"/>
              <a:t>Mailing list/membership</a:t>
            </a:r>
          </a:p>
          <a:p>
            <a:pPr lvl="1"/>
            <a:r>
              <a:rPr lang="en-US" sz="2000" dirty="0"/>
              <a:t>Organization procedures, transfer of leadership</a:t>
            </a:r>
          </a:p>
          <a:p>
            <a:pPr lvl="1"/>
            <a:r>
              <a:rPr lang="en-US" sz="2000" dirty="0"/>
              <a:t>Staff positions</a:t>
            </a:r>
          </a:p>
          <a:p>
            <a:pPr lvl="1"/>
            <a:r>
              <a:rPr lang="en-US" sz="2000" dirty="0" smtClean="0"/>
              <a:t>Brand</a:t>
            </a:r>
          </a:p>
          <a:p>
            <a:pPr lvl="1"/>
            <a:r>
              <a:rPr lang="en-US" sz="2000" dirty="0" smtClean="0"/>
              <a:t>Data source linkage to network</a:t>
            </a:r>
          </a:p>
          <a:p>
            <a:pPr lvl="1"/>
            <a:r>
              <a:rPr lang="en-US" sz="2000" dirty="0" smtClean="0"/>
              <a:t>End user facing linkage</a:t>
            </a:r>
          </a:p>
          <a:p>
            <a:pPr lvl="1"/>
            <a:r>
              <a:rPr lang="en-US" sz="2000" dirty="0" smtClean="0"/>
              <a:t>Connections between community and software developers (vendor community)</a:t>
            </a:r>
          </a:p>
          <a:p>
            <a:pPr lvl="1"/>
            <a:r>
              <a:rPr lang="en-US" sz="2000" dirty="0" smtClean="0"/>
              <a:t>Feedback mechanisms/evaluation/review</a:t>
            </a:r>
          </a:p>
          <a:p>
            <a:pPr lvl="2"/>
            <a:r>
              <a:rPr lang="en-US" sz="1600" dirty="0" smtClean="0"/>
              <a:t>With ultimate providers of information</a:t>
            </a:r>
          </a:p>
          <a:p>
            <a:pPr lvl="1"/>
            <a:endParaRPr lang="en-US" sz="2000" dirty="0"/>
          </a:p>
          <a:p>
            <a:endParaRPr lang="en-US" sz="2400" dirty="0"/>
          </a:p>
        </p:txBody>
      </p:sp>
    </p:spTree>
    <p:extLst>
      <p:ext uri="{BB962C8B-B14F-4D97-AF65-F5344CB8AC3E}">
        <p14:creationId xmlns:p14="http://schemas.microsoft.com/office/powerpoint/2010/main" val="3910280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33400"/>
            <a:ext cx="7772400" cy="1143000"/>
          </a:xfrm>
        </p:spPr>
        <p:txBody>
          <a:bodyPr>
            <a:normAutofit/>
          </a:bodyPr>
          <a:lstStyle/>
          <a:p>
            <a:r>
              <a:rPr lang="en-US" sz="5600" dirty="0" smtClean="0"/>
              <a:t>Artifacts</a:t>
            </a:r>
            <a:endParaRPr lang="en-US" sz="5600" dirty="0"/>
          </a:p>
        </p:txBody>
      </p:sp>
      <p:sp>
        <p:nvSpPr>
          <p:cNvPr id="3" name="Content Placeholder 2"/>
          <p:cNvSpPr>
            <a:spLocks noGrp="1"/>
          </p:cNvSpPr>
          <p:nvPr>
            <p:ph idx="1"/>
          </p:nvPr>
        </p:nvSpPr>
        <p:spPr>
          <a:xfrm>
            <a:off x="990600" y="1600200"/>
            <a:ext cx="4876800" cy="3581400"/>
          </a:xfrm>
        </p:spPr>
        <p:txBody>
          <a:bodyPr>
            <a:normAutofit/>
          </a:bodyPr>
          <a:lstStyle/>
          <a:p>
            <a:r>
              <a:rPr lang="en-US" sz="3200" dirty="0" smtClean="0"/>
              <a:t>Educational</a:t>
            </a:r>
            <a:endParaRPr lang="en-US" sz="2800" dirty="0" smtClean="0"/>
          </a:p>
          <a:p>
            <a:pPr lvl="1"/>
            <a:r>
              <a:rPr lang="en-US" sz="2000" dirty="0" smtClean="0"/>
              <a:t>Tutorials</a:t>
            </a:r>
          </a:p>
          <a:p>
            <a:pPr lvl="1"/>
            <a:r>
              <a:rPr lang="en-US" sz="2000" dirty="0" smtClean="0"/>
              <a:t>Training materials, videos, etc.</a:t>
            </a:r>
          </a:p>
          <a:p>
            <a:pPr lvl="1"/>
            <a:r>
              <a:rPr lang="en-US" sz="2000" dirty="0" smtClean="0"/>
              <a:t>Demonstration software</a:t>
            </a:r>
          </a:p>
          <a:p>
            <a:pPr lvl="1"/>
            <a:r>
              <a:rPr lang="en-US" sz="2000" dirty="0" smtClean="0"/>
              <a:t>Wiki, collaborative online tools</a:t>
            </a:r>
          </a:p>
          <a:p>
            <a:pPr lvl="1"/>
            <a:r>
              <a:rPr lang="en-US" sz="2000" dirty="0" smtClean="0"/>
              <a:t>Blogs</a:t>
            </a:r>
          </a:p>
          <a:p>
            <a:pPr lvl="1"/>
            <a:endParaRPr lang="en-US" sz="2000" dirty="0"/>
          </a:p>
        </p:txBody>
      </p:sp>
    </p:spTree>
    <p:extLst>
      <p:ext uri="{BB962C8B-B14F-4D97-AF65-F5344CB8AC3E}">
        <p14:creationId xmlns:p14="http://schemas.microsoft.com/office/powerpoint/2010/main" val="2695620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1143000"/>
          </a:xfrm>
        </p:spPr>
        <p:txBody>
          <a:bodyPr>
            <a:normAutofit fontScale="90000"/>
          </a:bodyPr>
          <a:lstStyle/>
          <a:p>
            <a:r>
              <a:rPr lang="en-US" dirty="0" smtClean="0"/>
              <a:t>The US Geoscience Information Network</a:t>
            </a:r>
            <a:endParaRPr lang="en-US" dirty="0"/>
          </a:p>
        </p:txBody>
      </p:sp>
      <p:sp>
        <p:nvSpPr>
          <p:cNvPr id="4" name="Footer Placeholder 3"/>
          <p:cNvSpPr>
            <a:spLocks noGrp="1"/>
          </p:cNvSpPr>
          <p:nvPr>
            <p:ph type="ftr" sz="quarter" idx="11"/>
          </p:nvPr>
        </p:nvSpPr>
        <p:spPr>
          <a:xfrm>
            <a:off x="228600" y="6416675"/>
            <a:ext cx="2895600" cy="365125"/>
          </a:xfrm>
        </p:spPr>
        <p:txBody>
          <a:bodyPr/>
          <a:lstStyle/>
          <a:p>
            <a:r>
              <a:rPr lang="en-US" smtClean="0">
                <a:solidFill>
                  <a:srgbClr val="464653"/>
                </a:solidFill>
              </a:rPr>
              <a:t>Arizona Geological Survey</a:t>
            </a:r>
            <a:endParaRPr lang="en-US">
              <a:solidFill>
                <a:srgbClr val="464653"/>
              </a:solidFill>
            </a:endParaRPr>
          </a:p>
        </p:txBody>
      </p:sp>
      <p:grpSp>
        <p:nvGrpSpPr>
          <p:cNvPr id="15" name="Group 2"/>
          <p:cNvGrpSpPr>
            <a:grpSpLocks/>
          </p:cNvGrpSpPr>
          <p:nvPr/>
        </p:nvGrpSpPr>
        <p:grpSpPr bwMode="auto">
          <a:xfrm>
            <a:off x="4422775" y="1752600"/>
            <a:ext cx="4257675" cy="4227512"/>
            <a:chOff x="2786" y="1235"/>
            <a:chExt cx="2682" cy="2663"/>
          </a:xfrm>
        </p:grpSpPr>
        <p:sp>
          <p:nvSpPr>
            <p:cNvPr id="16" name="Freeform 3"/>
            <p:cNvSpPr>
              <a:spLocks noChangeArrowheads="1"/>
            </p:cNvSpPr>
            <p:nvPr/>
          </p:nvSpPr>
          <p:spPr bwMode="auto">
            <a:xfrm>
              <a:off x="2876" y="1421"/>
              <a:ext cx="713" cy="1167"/>
            </a:xfrm>
            <a:custGeom>
              <a:avLst/>
              <a:gdLst>
                <a:gd name="T0" fmla="*/ 2269 w 3163"/>
                <a:gd name="T1" fmla="*/ 1984 h 5166"/>
                <a:gd name="T2" fmla="*/ 2090 w 3163"/>
                <a:gd name="T3" fmla="*/ 2189 h 5166"/>
                <a:gd name="T4" fmla="*/ 1934 w 3163"/>
                <a:gd name="T5" fmla="*/ 2412 h 5166"/>
                <a:gd name="T6" fmla="*/ 1802 w 3163"/>
                <a:gd name="T7" fmla="*/ 2650 h 5166"/>
                <a:gd name="T8" fmla="*/ 1697 w 3163"/>
                <a:gd name="T9" fmla="*/ 2901 h 5166"/>
                <a:gd name="T10" fmla="*/ 1619 w 3163"/>
                <a:gd name="T11" fmla="*/ 3162 h 5166"/>
                <a:gd name="T12" fmla="*/ 1569 w 3163"/>
                <a:gd name="T13" fmla="*/ 3429 h 5166"/>
                <a:gd name="T14" fmla="*/ 1548 w 3163"/>
                <a:gd name="T15" fmla="*/ 3700 h 5166"/>
                <a:gd name="T16" fmla="*/ 1556 w 3163"/>
                <a:gd name="T17" fmla="*/ 3972 h 5166"/>
                <a:gd name="T18" fmla="*/ 1593 w 3163"/>
                <a:gd name="T19" fmla="*/ 4242 h 5166"/>
                <a:gd name="T20" fmla="*/ 1659 w 3163"/>
                <a:gd name="T21" fmla="*/ 4506 h 5166"/>
                <a:gd name="T22" fmla="*/ 247 w 3163"/>
                <a:gd name="T23" fmla="*/ 5165 h 5166"/>
                <a:gd name="T24" fmla="*/ 180 w 3163"/>
                <a:gd name="T25" fmla="*/ 4967 h 5166"/>
                <a:gd name="T26" fmla="*/ 123 w 3163"/>
                <a:gd name="T27" fmla="*/ 4765 h 5166"/>
                <a:gd name="T28" fmla="*/ 78 w 3163"/>
                <a:gd name="T29" fmla="*/ 4561 h 5166"/>
                <a:gd name="T30" fmla="*/ 42 w 3163"/>
                <a:gd name="T31" fmla="*/ 4355 h 5166"/>
                <a:gd name="T32" fmla="*/ 18 w 3163"/>
                <a:gd name="T33" fmla="*/ 4147 h 5166"/>
                <a:gd name="T34" fmla="*/ 3 w 3163"/>
                <a:gd name="T35" fmla="*/ 3938 h 5166"/>
                <a:gd name="T36" fmla="*/ 0 w 3163"/>
                <a:gd name="T37" fmla="*/ 3730 h 5166"/>
                <a:gd name="T38" fmla="*/ 7 w 3163"/>
                <a:gd name="T39" fmla="*/ 3521 h 5166"/>
                <a:gd name="T40" fmla="*/ 25 w 3163"/>
                <a:gd name="T41" fmla="*/ 3312 h 5166"/>
                <a:gd name="T42" fmla="*/ 52 w 3163"/>
                <a:gd name="T43" fmla="*/ 3105 h 5166"/>
                <a:gd name="T44" fmla="*/ 91 w 3163"/>
                <a:gd name="T45" fmla="*/ 2899 h 5166"/>
                <a:gd name="T46" fmla="*/ 141 w 3163"/>
                <a:gd name="T47" fmla="*/ 2696 h 5166"/>
                <a:gd name="T48" fmla="*/ 200 w 3163"/>
                <a:gd name="T49" fmla="*/ 2496 h 5166"/>
                <a:gd name="T50" fmla="*/ 270 w 3163"/>
                <a:gd name="T51" fmla="*/ 2298 h 5166"/>
                <a:gd name="T52" fmla="*/ 349 w 3163"/>
                <a:gd name="T53" fmla="*/ 2105 h 5166"/>
                <a:gd name="T54" fmla="*/ 439 w 3163"/>
                <a:gd name="T55" fmla="*/ 1915 h 5166"/>
                <a:gd name="T56" fmla="*/ 538 w 3163"/>
                <a:gd name="T57" fmla="*/ 1731 h 5166"/>
                <a:gd name="T58" fmla="*/ 645 w 3163"/>
                <a:gd name="T59" fmla="*/ 1553 h 5166"/>
                <a:gd name="T60" fmla="*/ 763 w 3163"/>
                <a:gd name="T61" fmla="*/ 1379 h 5166"/>
                <a:gd name="T62" fmla="*/ 888 w 3163"/>
                <a:gd name="T63" fmla="*/ 1212 h 5166"/>
                <a:gd name="T64" fmla="*/ 1023 w 3163"/>
                <a:gd name="T65" fmla="*/ 1051 h 5166"/>
                <a:gd name="T66" fmla="*/ 1165 w 3163"/>
                <a:gd name="T67" fmla="*/ 899 h 5166"/>
                <a:gd name="T68" fmla="*/ 1315 w 3163"/>
                <a:gd name="T69" fmla="*/ 752 h 5166"/>
                <a:gd name="T70" fmla="*/ 3162 w 3163"/>
                <a:gd name="T71" fmla="*/ 98 h 5166"/>
                <a:gd name="T72" fmla="*/ 2366 w 3163"/>
                <a:gd name="T73" fmla="*/ 1888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63" h="5166">
                  <a:moveTo>
                    <a:pt x="2366" y="1888"/>
                  </a:moveTo>
                  <a:lnTo>
                    <a:pt x="2269" y="1984"/>
                  </a:lnTo>
                  <a:lnTo>
                    <a:pt x="2176" y="2084"/>
                  </a:lnTo>
                  <a:lnTo>
                    <a:pt x="2090" y="2189"/>
                  </a:lnTo>
                  <a:lnTo>
                    <a:pt x="2009" y="2298"/>
                  </a:lnTo>
                  <a:lnTo>
                    <a:pt x="1934" y="2412"/>
                  </a:lnTo>
                  <a:lnTo>
                    <a:pt x="1865" y="2529"/>
                  </a:lnTo>
                  <a:lnTo>
                    <a:pt x="1802" y="2650"/>
                  </a:lnTo>
                  <a:lnTo>
                    <a:pt x="1746" y="2774"/>
                  </a:lnTo>
                  <a:lnTo>
                    <a:pt x="1697" y="2901"/>
                  </a:lnTo>
                  <a:lnTo>
                    <a:pt x="1655" y="3031"/>
                  </a:lnTo>
                  <a:lnTo>
                    <a:pt x="1619" y="3162"/>
                  </a:lnTo>
                  <a:lnTo>
                    <a:pt x="1590" y="3295"/>
                  </a:lnTo>
                  <a:lnTo>
                    <a:pt x="1569" y="3429"/>
                  </a:lnTo>
                  <a:lnTo>
                    <a:pt x="1555" y="3565"/>
                  </a:lnTo>
                  <a:lnTo>
                    <a:pt x="1548" y="3700"/>
                  </a:lnTo>
                  <a:lnTo>
                    <a:pt x="1549" y="3836"/>
                  </a:lnTo>
                  <a:lnTo>
                    <a:pt x="1556" y="3972"/>
                  </a:lnTo>
                  <a:lnTo>
                    <a:pt x="1571" y="4108"/>
                  </a:lnTo>
                  <a:lnTo>
                    <a:pt x="1593" y="4242"/>
                  </a:lnTo>
                  <a:lnTo>
                    <a:pt x="1622" y="4375"/>
                  </a:lnTo>
                  <a:lnTo>
                    <a:pt x="1659" y="4506"/>
                  </a:lnTo>
                  <a:lnTo>
                    <a:pt x="1701" y="4635"/>
                  </a:lnTo>
                  <a:lnTo>
                    <a:pt x="247" y="5165"/>
                  </a:lnTo>
                  <a:lnTo>
                    <a:pt x="212" y="5066"/>
                  </a:lnTo>
                  <a:lnTo>
                    <a:pt x="180" y="4967"/>
                  </a:lnTo>
                  <a:lnTo>
                    <a:pt x="151" y="4867"/>
                  </a:lnTo>
                  <a:lnTo>
                    <a:pt x="123" y="4765"/>
                  </a:lnTo>
                  <a:lnTo>
                    <a:pt x="99" y="4663"/>
                  </a:lnTo>
                  <a:lnTo>
                    <a:pt x="78" y="4561"/>
                  </a:lnTo>
                  <a:lnTo>
                    <a:pt x="59" y="4459"/>
                  </a:lnTo>
                  <a:lnTo>
                    <a:pt x="42" y="4355"/>
                  </a:lnTo>
                  <a:lnTo>
                    <a:pt x="29" y="4251"/>
                  </a:lnTo>
                  <a:lnTo>
                    <a:pt x="18" y="4147"/>
                  </a:lnTo>
                  <a:lnTo>
                    <a:pt x="9" y="4044"/>
                  </a:lnTo>
                  <a:lnTo>
                    <a:pt x="3" y="3938"/>
                  </a:lnTo>
                  <a:lnTo>
                    <a:pt x="0" y="3834"/>
                  </a:lnTo>
                  <a:lnTo>
                    <a:pt x="0" y="3730"/>
                  </a:lnTo>
                  <a:lnTo>
                    <a:pt x="1" y="3625"/>
                  </a:lnTo>
                  <a:lnTo>
                    <a:pt x="7" y="3521"/>
                  </a:lnTo>
                  <a:lnTo>
                    <a:pt x="14" y="3416"/>
                  </a:lnTo>
                  <a:lnTo>
                    <a:pt x="25" y="3312"/>
                  </a:lnTo>
                  <a:lnTo>
                    <a:pt x="37" y="3209"/>
                  </a:lnTo>
                  <a:lnTo>
                    <a:pt x="52" y="3105"/>
                  </a:lnTo>
                  <a:lnTo>
                    <a:pt x="70" y="3002"/>
                  </a:lnTo>
                  <a:lnTo>
                    <a:pt x="91" y="2899"/>
                  </a:lnTo>
                  <a:lnTo>
                    <a:pt x="115" y="2797"/>
                  </a:lnTo>
                  <a:lnTo>
                    <a:pt x="141" y="2696"/>
                  </a:lnTo>
                  <a:lnTo>
                    <a:pt x="169" y="2595"/>
                  </a:lnTo>
                  <a:lnTo>
                    <a:pt x="200" y="2496"/>
                  </a:lnTo>
                  <a:lnTo>
                    <a:pt x="233" y="2397"/>
                  </a:lnTo>
                  <a:lnTo>
                    <a:pt x="270" y="2298"/>
                  </a:lnTo>
                  <a:lnTo>
                    <a:pt x="308" y="2201"/>
                  </a:lnTo>
                  <a:lnTo>
                    <a:pt x="349" y="2105"/>
                  </a:lnTo>
                  <a:lnTo>
                    <a:pt x="392" y="2010"/>
                  </a:lnTo>
                  <a:lnTo>
                    <a:pt x="439" y="1915"/>
                  </a:lnTo>
                  <a:lnTo>
                    <a:pt x="487" y="1823"/>
                  </a:lnTo>
                  <a:lnTo>
                    <a:pt x="538" y="1731"/>
                  </a:lnTo>
                  <a:lnTo>
                    <a:pt x="590" y="1641"/>
                  </a:lnTo>
                  <a:lnTo>
                    <a:pt x="645" y="1553"/>
                  </a:lnTo>
                  <a:lnTo>
                    <a:pt x="703" y="1465"/>
                  </a:lnTo>
                  <a:lnTo>
                    <a:pt x="763" y="1379"/>
                  </a:lnTo>
                  <a:lnTo>
                    <a:pt x="825" y="1295"/>
                  </a:lnTo>
                  <a:lnTo>
                    <a:pt x="888" y="1212"/>
                  </a:lnTo>
                  <a:lnTo>
                    <a:pt x="955" y="1131"/>
                  </a:lnTo>
                  <a:lnTo>
                    <a:pt x="1023" y="1051"/>
                  </a:lnTo>
                  <a:lnTo>
                    <a:pt x="1093" y="974"/>
                  </a:lnTo>
                  <a:lnTo>
                    <a:pt x="1165" y="899"/>
                  </a:lnTo>
                  <a:lnTo>
                    <a:pt x="1239" y="825"/>
                  </a:lnTo>
                  <a:lnTo>
                    <a:pt x="1315" y="752"/>
                  </a:lnTo>
                  <a:lnTo>
                    <a:pt x="619" y="0"/>
                  </a:lnTo>
                  <a:lnTo>
                    <a:pt x="3162" y="98"/>
                  </a:lnTo>
                  <a:lnTo>
                    <a:pt x="3063" y="2641"/>
                  </a:lnTo>
                  <a:lnTo>
                    <a:pt x="2366" y="1888"/>
                  </a:lnTo>
                </a:path>
              </a:pathLst>
            </a:custGeom>
            <a:solidFill>
              <a:srgbClr val="94B6D2"/>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endParaRPr>
            </a:p>
          </p:txBody>
        </p:sp>
        <p:sp>
          <p:nvSpPr>
            <p:cNvPr id="17" name="Freeform 4"/>
            <p:cNvSpPr>
              <a:spLocks noChangeArrowheads="1"/>
            </p:cNvSpPr>
            <p:nvPr/>
          </p:nvSpPr>
          <p:spPr bwMode="auto">
            <a:xfrm>
              <a:off x="4418" y="1370"/>
              <a:ext cx="959" cy="1240"/>
            </a:xfrm>
            <a:custGeom>
              <a:avLst/>
              <a:gdLst>
                <a:gd name="T0" fmla="*/ 1667 w 4248"/>
                <a:gd name="T1" fmla="*/ 3594 h 5491"/>
                <a:gd name="T2" fmla="*/ 1624 w 4248"/>
                <a:gd name="T3" fmla="*/ 3325 h 5491"/>
                <a:gd name="T4" fmla="*/ 1554 w 4248"/>
                <a:gd name="T5" fmla="*/ 3062 h 5491"/>
                <a:gd name="T6" fmla="*/ 1456 w 4248"/>
                <a:gd name="T7" fmla="*/ 2809 h 5491"/>
                <a:gd name="T8" fmla="*/ 1331 w 4248"/>
                <a:gd name="T9" fmla="*/ 2566 h 5491"/>
                <a:gd name="T10" fmla="*/ 1182 w 4248"/>
                <a:gd name="T11" fmla="*/ 2340 h 5491"/>
                <a:gd name="T12" fmla="*/ 1010 w 4248"/>
                <a:gd name="T13" fmla="*/ 2129 h 5491"/>
                <a:gd name="T14" fmla="*/ 815 w 4248"/>
                <a:gd name="T15" fmla="*/ 1939 h 5491"/>
                <a:gd name="T16" fmla="*/ 602 w 4248"/>
                <a:gd name="T17" fmla="*/ 1770 h 5491"/>
                <a:gd name="T18" fmla="*/ 371 w 4248"/>
                <a:gd name="T19" fmla="*/ 1625 h 5491"/>
                <a:gd name="T20" fmla="*/ 127 w 4248"/>
                <a:gd name="T21" fmla="*/ 1505 h 5491"/>
                <a:gd name="T22" fmla="*/ 530 w 4248"/>
                <a:gd name="T23" fmla="*/ 0 h 5491"/>
                <a:gd name="T24" fmla="*/ 724 w 4248"/>
                <a:gd name="T25" fmla="*/ 77 h 5491"/>
                <a:gd name="T26" fmla="*/ 915 w 4248"/>
                <a:gd name="T27" fmla="*/ 163 h 5491"/>
                <a:gd name="T28" fmla="*/ 1101 w 4248"/>
                <a:gd name="T29" fmla="*/ 259 h 5491"/>
                <a:gd name="T30" fmla="*/ 1281 w 4248"/>
                <a:gd name="T31" fmla="*/ 364 h 5491"/>
                <a:gd name="T32" fmla="*/ 1457 w 4248"/>
                <a:gd name="T33" fmla="*/ 479 h 5491"/>
                <a:gd name="T34" fmla="*/ 1626 w 4248"/>
                <a:gd name="T35" fmla="*/ 603 h 5491"/>
                <a:gd name="T36" fmla="*/ 1788 w 4248"/>
                <a:gd name="T37" fmla="*/ 734 h 5491"/>
                <a:gd name="T38" fmla="*/ 1943 w 4248"/>
                <a:gd name="T39" fmla="*/ 874 h 5491"/>
                <a:gd name="T40" fmla="*/ 2092 w 4248"/>
                <a:gd name="T41" fmla="*/ 1021 h 5491"/>
                <a:gd name="T42" fmla="*/ 2232 w 4248"/>
                <a:gd name="T43" fmla="*/ 1176 h 5491"/>
                <a:gd name="T44" fmla="*/ 2365 w 4248"/>
                <a:gd name="T45" fmla="*/ 1338 h 5491"/>
                <a:gd name="T46" fmla="*/ 2489 w 4248"/>
                <a:gd name="T47" fmla="*/ 1506 h 5491"/>
                <a:gd name="T48" fmla="*/ 2604 w 4248"/>
                <a:gd name="T49" fmla="*/ 1680 h 5491"/>
                <a:gd name="T50" fmla="*/ 2711 w 4248"/>
                <a:gd name="T51" fmla="*/ 1861 h 5491"/>
                <a:gd name="T52" fmla="*/ 2807 w 4248"/>
                <a:gd name="T53" fmla="*/ 2046 h 5491"/>
                <a:gd name="T54" fmla="*/ 2896 w 4248"/>
                <a:gd name="T55" fmla="*/ 2236 h 5491"/>
                <a:gd name="T56" fmla="*/ 2973 w 4248"/>
                <a:gd name="T57" fmla="*/ 2431 h 5491"/>
                <a:gd name="T58" fmla="*/ 3041 w 4248"/>
                <a:gd name="T59" fmla="*/ 2628 h 5491"/>
                <a:gd name="T60" fmla="*/ 3098 w 4248"/>
                <a:gd name="T61" fmla="*/ 2829 h 5491"/>
                <a:gd name="T62" fmla="*/ 3145 w 4248"/>
                <a:gd name="T63" fmla="*/ 3033 h 5491"/>
                <a:gd name="T64" fmla="*/ 3182 w 4248"/>
                <a:gd name="T65" fmla="*/ 3239 h 5491"/>
                <a:gd name="T66" fmla="*/ 3208 w 4248"/>
                <a:gd name="T67" fmla="*/ 3446 h 5491"/>
                <a:gd name="T68" fmla="*/ 3223 w 4248"/>
                <a:gd name="T69" fmla="*/ 3655 h 5491"/>
                <a:gd name="T70" fmla="*/ 2537 w 4248"/>
                <a:gd name="T71" fmla="*/ 5490 h 5491"/>
                <a:gd name="T72" fmla="*/ 1677 w 4248"/>
                <a:gd name="T73" fmla="*/ 3730 h 5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48" h="5491">
                  <a:moveTo>
                    <a:pt x="1677" y="3730"/>
                  </a:moveTo>
                  <a:lnTo>
                    <a:pt x="1667" y="3594"/>
                  </a:lnTo>
                  <a:lnTo>
                    <a:pt x="1649" y="3459"/>
                  </a:lnTo>
                  <a:lnTo>
                    <a:pt x="1624" y="3325"/>
                  </a:lnTo>
                  <a:lnTo>
                    <a:pt x="1593" y="3193"/>
                  </a:lnTo>
                  <a:lnTo>
                    <a:pt x="1554" y="3062"/>
                  </a:lnTo>
                  <a:lnTo>
                    <a:pt x="1508" y="2934"/>
                  </a:lnTo>
                  <a:lnTo>
                    <a:pt x="1456" y="2809"/>
                  </a:lnTo>
                  <a:lnTo>
                    <a:pt x="1397" y="2686"/>
                  </a:lnTo>
                  <a:lnTo>
                    <a:pt x="1331" y="2566"/>
                  </a:lnTo>
                  <a:lnTo>
                    <a:pt x="1260" y="2451"/>
                  </a:lnTo>
                  <a:lnTo>
                    <a:pt x="1182" y="2340"/>
                  </a:lnTo>
                  <a:lnTo>
                    <a:pt x="1099" y="2232"/>
                  </a:lnTo>
                  <a:lnTo>
                    <a:pt x="1010" y="2129"/>
                  </a:lnTo>
                  <a:lnTo>
                    <a:pt x="914" y="2031"/>
                  </a:lnTo>
                  <a:lnTo>
                    <a:pt x="815" y="1939"/>
                  </a:lnTo>
                  <a:lnTo>
                    <a:pt x="710" y="1852"/>
                  </a:lnTo>
                  <a:lnTo>
                    <a:pt x="602" y="1770"/>
                  </a:lnTo>
                  <a:lnTo>
                    <a:pt x="488" y="1694"/>
                  </a:lnTo>
                  <a:lnTo>
                    <a:pt x="371" y="1625"/>
                  </a:lnTo>
                  <a:lnTo>
                    <a:pt x="251" y="1562"/>
                  </a:lnTo>
                  <a:lnTo>
                    <a:pt x="127" y="1505"/>
                  </a:lnTo>
                  <a:lnTo>
                    <a:pt x="0" y="1455"/>
                  </a:lnTo>
                  <a:lnTo>
                    <a:pt x="530" y="0"/>
                  </a:lnTo>
                  <a:lnTo>
                    <a:pt x="628" y="37"/>
                  </a:lnTo>
                  <a:lnTo>
                    <a:pt x="724" y="77"/>
                  </a:lnTo>
                  <a:lnTo>
                    <a:pt x="820" y="119"/>
                  </a:lnTo>
                  <a:lnTo>
                    <a:pt x="915" y="163"/>
                  </a:lnTo>
                  <a:lnTo>
                    <a:pt x="1009" y="210"/>
                  </a:lnTo>
                  <a:lnTo>
                    <a:pt x="1101" y="259"/>
                  </a:lnTo>
                  <a:lnTo>
                    <a:pt x="1192" y="310"/>
                  </a:lnTo>
                  <a:lnTo>
                    <a:pt x="1281" y="364"/>
                  </a:lnTo>
                  <a:lnTo>
                    <a:pt x="1369" y="421"/>
                  </a:lnTo>
                  <a:lnTo>
                    <a:pt x="1457" y="479"/>
                  </a:lnTo>
                  <a:lnTo>
                    <a:pt x="1541" y="539"/>
                  </a:lnTo>
                  <a:lnTo>
                    <a:pt x="1626" y="603"/>
                  </a:lnTo>
                  <a:lnTo>
                    <a:pt x="1708" y="667"/>
                  </a:lnTo>
                  <a:lnTo>
                    <a:pt x="1788" y="734"/>
                  </a:lnTo>
                  <a:lnTo>
                    <a:pt x="1867" y="802"/>
                  </a:lnTo>
                  <a:lnTo>
                    <a:pt x="1943" y="874"/>
                  </a:lnTo>
                  <a:lnTo>
                    <a:pt x="2019" y="946"/>
                  </a:lnTo>
                  <a:lnTo>
                    <a:pt x="2092" y="1021"/>
                  </a:lnTo>
                  <a:lnTo>
                    <a:pt x="2163" y="1097"/>
                  </a:lnTo>
                  <a:lnTo>
                    <a:pt x="2232" y="1176"/>
                  </a:lnTo>
                  <a:lnTo>
                    <a:pt x="2300" y="1256"/>
                  </a:lnTo>
                  <a:lnTo>
                    <a:pt x="2365" y="1338"/>
                  </a:lnTo>
                  <a:lnTo>
                    <a:pt x="2428" y="1421"/>
                  </a:lnTo>
                  <a:lnTo>
                    <a:pt x="2489" y="1506"/>
                  </a:lnTo>
                  <a:lnTo>
                    <a:pt x="2548" y="1593"/>
                  </a:lnTo>
                  <a:lnTo>
                    <a:pt x="2604" y="1680"/>
                  </a:lnTo>
                  <a:lnTo>
                    <a:pt x="2659" y="1769"/>
                  </a:lnTo>
                  <a:lnTo>
                    <a:pt x="2711" y="1861"/>
                  </a:lnTo>
                  <a:lnTo>
                    <a:pt x="2761" y="1952"/>
                  </a:lnTo>
                  <a:lnTo>
                    <a:pt x="2807" y="2046"/>
                  </a:lnTo>
                  <a:lnTo>
                    <a:pt x="2853" y="2140"/>
                  </a:lnTo>
                  <a:lnTo>
                    <a:pt x="2896" y="2236"/>
                  </a:lnTo>
                  <a:lnTo>
                    <a:pt x="2935" y="2333"/>
                  </a:lnTo>
                  <a:lnTo>
                    <a:pt x="2973" y="2431"/>
                  </a:lnTo>
                  <a:lnTo>
                    <a:pt x="3008" y="2529"/>
                  </a:lnTo>
                  <a:lnTo>
                    <a:pt x="3041" y="2628"/>
                  </a:lnTo>
                  <a:lnTo>
                    <a:pt x="3071" y="2728"/>
                  </a:lnTo>
                  <a:lnTo>
                    <a:pt x="3098" y="2829"/>
                  </a:lnTo>
                  <a:lnTo>
                    <a:pt x="3123" y="2931"/>
                  </a:lnTo>
                  <a:lnTo>
                    <a:pt x="3145" y="3033"/>
                  </a:lnTo>
                  <a:lnTo>
                    <a:pt x="3164" y="3136"/>
                  </a:lnTo>
                  <a:lnTo>
                    <a:pt x="3182" y="3239"/>
                  </a:lnTo>
                  <a:lnTo>
                    <a:pt x="3196" y="3343"/>
                  </a:lnTo>
                  <a:lnTo>
                    <a:pt x="3208" y="3446"/>
                  </a:lnTo>
                  <a:lnTo>
                    <a:pt x="3217" y="3550"/>
                  </a:lnTo>
                  <a:lnTo>
                    <a:pt x="3223" y="3655"/>
                  </a:lnTo>
                  <a:lnTo>
                    <a:pt x="4247" y="3605"/>
                  </a:lnTo>
                  <a:lnTo>
                    <a:pt x="2537" y="5490"/>
                  </a:lnTo>
                  <a:lnTo>
                    <a:pt x="652" y="3780"/>
                  </a:lnTo>
                  <a:lnTo>
                    <a:pt x="1677" y="3730"/>
                  </a:lnTo>
                </a:path>
              </a:pathLst>
            </a:custGeom>
            <a:solidFill>
              <a:srgbClr val="94B6D2"/>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endParaRPr>
            </a:p>
          </p:txBody>
        </p:sp>
        <p:sp>
          <p:nvSpPr>
            <p:cNvPr id="18" name="Text Box 5"/>
            <p:cNvSpPr txBox="1">
              <a:spLocks noChangeArrowheads="1"/>
            </p:cNvSpPr>
            <p:nvPr/>
          </p:nvSpPr>
          <p:spPr bwMode="auto">
            <a:xfrm>
              <a:off x="3773" y="1235"/>
              <a:ext cx="569" cy="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5pPr>
              <a:lvl6pPr marL="25146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6pPr>
              <a:lvl7pPr marL="29718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7pPr>
              <a:lvl8pPr marL="34290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8pPr>
              <a:lvl9pPr marL="38862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9pPr>
            </a:lstStyle>
            <a:p>
              <a:r>
                <a:rPr lang="en-US" sz="2400" b="1"/>
                <a:t>More</a:t>
              </a:r>
            </a:p>
            <a:p>
              <a:r>
                <a:rPr lang="en-US" sz="2400" b="1"/>
                <a:t>Data</a:t>
              </a:r>
            </a:p>
          </p:txBody>
        </p:sp>
        <p:sp>
          <p:nvSpPr>
            <p:cNvPr id="19" name="Text Box 6"/>
            <p:cNvSpPr txBox="1">
              <a:spLocks noChangeArrowheads="1"/>
            </p:cNvSpPr>
            <p:nvPr/>
          </p:nvSpPr>
          <p:spPr bwMode="auto">
            <a:xfrm>
              <a:off x="2786" y="2728"/>
              <a:ext cx="644" cy="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5pPr>
              <a:lvl6pPr marL="25146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6pPr>
              <a:lvl7pPr marL="29718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7pPr>
              <a:lvl8pPr marL="34290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8pPr>
              <a:lvl9pPr marL="38862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9pPr>
            </a:lstStyle>
            <a:p>
              <a:r>
                <a:rPr lang="en-US" sz="2400" b="1"/>
                <a:t>More</a:t>
              </a:r>
            </a:p>
            <a:p>
              <a:r>
                <a:rPr lang="en-US" sz="2400" b="1"/>
                <a:t>Users</a:t>
              </a:r>
            </a:p>
          </p:txBody>
        </p:sp>
        <p:sp>
          <p:nvSpPr>
            <p:cNvPr id="20" name="Text Box 7"/>
            <p:cNvSpPr txBox="1">
              <a:spLocks noChangeArrowheads="1"/>
            </p:cNvSpPr>
            <p:nvPr/>
          </p:nvSpPr>
          <p:spPr bwMode="auto">
            <a:xfrm>
              <a:off x="4547" y="2682"/>
              <a:ext cx="921" cy="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5pPr>
              <a:lvl6pPr marL="25146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6pPr>
              <a:lvl7pPr marL="29718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7pPr>
              <a:lvl8pPr marL="34290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8pPr>
              <a:lvl9pPr marL="3886200" indent="-228600" algn="ctr"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9pPr>
            </a:lstStyle>
            <a:p>
              <a:r>
                <a:rPr lang="en-US" sz="2400" b="1"/>
                <a:t>More</a:t>
              </a:r>
            </a:p>
            <a:p>
              <a:r>
                <a:rPr lang="en-US" sz="2400" b="1"/>
                <a:t>Software</a:t>
              </a:r>
            </a:p>
          </p:txBody>
        </p:sp>
        <p:sp>
          <p:nvSpPr>
            <p:cNvPr id="21" name="Freeform 8"/>
            <p:cNvSpPr>
              <a:spLocks noChangeArrowheads="1"/>
            </p:cNvSpPr>
            <p:nvPr/>
          </p:nvSpPr>
          <p:spPr bwMode="auto">
            <a:xfrm>
              <a:off x="3437" y="3122"/>
              <a:ext cx="1322" cy="776"/>
            </a:xfrm>
            <a:custGeom>
              <a:avLst/>
              <a:gdLst>
                <a:gd name="T0" fmla="*/ 2080 w 5847"/>
                <a:gd name="T1" fmla="*/ 1017 h 3439"/>
                <a:gd name="T2" fmla="*/ 2347 w 5847"/>
                <a:gd name="T3" fmla="*/ 1069 h 3439"/>
                <a:gd name="T4" fmla="*/ 2618 w 5847"/>
                <a:gd name="T5" fmla="*/ 1093 h 3439"/>
                <a:gd name="T6" fmla="*/ 2890 w 5847"/>
                <a:gd name="T7" fmla="*/ 1088 h 3439"/>
                <a:gd name="T8" fmla="*/ 3160 w 5847"/>
                <a:gd name="T9" fmla="*/ 1053 h 3439"/>
                <a:gd name="T10" fmla="*/ 3424 w 5847"/>
                <a:gd name="T11" fmla="*/ 990 h 3439"/>
                <a:gd name="T12" fmla="*/ 3681 w 5847"/>
                <a:gd name="T13" fmla="*/ 901 h 3439"/>
                <a:gd name="T14" fmla="*/ 3927 w 5847"/>
                <a:gd name="T15" fmla="*/ 783 h 3439"/>
                <a:gd name="T16" fmla="*/ 4158 w 5847"/>
                <a:gd name="T17" fmla="*/ 640 h 3439"/>
                <a:gd name="T18" fmla="*/ 4373 w 5847"/>
                <a:gd name="T19" fmla="*/ 473 h 3439"/>
                <a:gd name="T20" fmla="*/ 4569 w 5847"/>
                <a:gd name="T21" fmla="*/ 284 h 3439"/>
                <a:gd name="T22" fmla="*/ 5846 w 5847"/>
                <a:gd name="T23" fmla="*/ 1178 h 3439"/>
                <a:gd name="T24" fmla="*/ 5707 w 5847"/>
                <a:gd name="T25" fmla="*/ 1334 h 3439"/>
                <a:gd name="T26" fmla="*/ 5561 w 5847"/>
                <a:gd name="T27" fmla="*/ 1484 h 3439"/>
                <a:gd name="T28" fmla="*/ 5407 w 5847"/>
                <a:gd name="T29" fmla="*/ 1625 h 3439"/>
                <a:gd name="T30" fmla="*/ 5246 w 5847"/>
                <a:gd name="T31" fmla="*/ 1760 h 3439"/>
                <a:gd name="T32" fmla="*/ 5078 w 5847"/>
                <a:gd name="T33" fmla="*/ 1885 h 3439"/>
                <a:gd name="T34" fmla="*/ 4905 w 5847"/>
                <a:gd name="T35" fmla="*/ 2002 h 3439"/>
                <a:gd name="T36" fmla="*/ 4726 w 5847"/>
                <a:gd name="T37" fmla="*/ 2109 h 3439"/>
                <a:gd name="T38" fmla="*/ 4542 w 5847"/>
                <a:gd name="T39" fmla="*/ 2207 h 3439"/>
                <a:gd name="T40" fmla="*/ 4352 w 5847"/>
                <a:gd name="T41" fmla="*/ 2296 h 3439"/>
                <a:gd name="T42" fmla="*/ 4159 w 5847"/>
                <a:gd name="T43" fmla="*/ 2376 h 3439"/>
                <a:gd name="T44" fmla="*/ 3961 w 5847"/>
                <a:gd name="T45" fmla="*/ 2445 h 3439"/>
                <a:gd name="T46" fmla="*/ 3760 w 5847"/>
                <a:gd name="T47" fmla="*/ 2503 h 3439"/>
                <a:gd name="T48" fmla="*/ 3558 w 5847"/>
                <a:gd name="T49" fmla="*/ 2552 h 3439"/>
                <a:gd name="T50" fmla="*/ 3352 w 5847"/>
                <a:gd name="T51" fmla="*/ 2591 h 3439"/>
                <a:gd name="T52" fmla="*/ 3145 w 5847"/>
                <a:gd name="T53" fmla="*/ 2618 h 3439"/>
                <a:gd name="T54" fmla="*/ 2935 w 5847"/>
                <a:gd name="T55" fmla="*/ 2636 h 3439"/>
                <a:gd name="T56" fmla="*/ 2726 w 5847"/>
                <a:gd name="T57" fmla="*/ 2642 h 3439"/>
                <a:gd name="T58" fmla="*/ 2518 w 5847"/>
                <a:gd name="T59" fmla="*/ 2638 h 3439"/>
                <a:gd name="T60" fmla="*/ 2309 w 5847"/>
                <a:gd name="T61" fmla="*/ 2623 h 3439"/>
                <a:gd name="T62" fmla="*/ 2101 w 5847"/>
                <a:gd name="T63" fmla="*/ 2598 h 3439"/>
                <a:gd name="T64" fmla="*/ 1895 w 5847"/>
                <a:gd name="T65" fmla="*/ 2562 h 3439"/>
                <a:gd name="T66" fmla="*/ 1692 w 5847"/>
                <a:gd name="T67" fmla="*/ 2516 h 3439"/>
                <a:gd name="T68" fmla="*/ 1490 w 5847"/>
                <a:gd name="T69" fmla="*/ 2459 h 3439"/>
                <a:gd name="T70" fmla="*/ 0 w 5847"/>
                <a:gd name="T71" fmla="*/ 1186 h 3439"/>
                <a:gd name="T72" fmla="*/ 1949 w 5847"/>
                <a:gd name="T73" fmla="*/ 980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47" h="3439">
                  <a:moveTo>
                    <a:pt x="1949" y="980"/>
                  </a:moveTo>
                  <a:lnTo>
                    <a:pt x="2080" y="1017"/>
                  </a:lnTo>
                  <a:lnTo>
                    <a:pt x="2213" y="1047"/>
                  </a:lnTo>
                  <a:lnTo>
                    <a:pt x="2347" y="1069"/>
                  </a:lnTo>
                  <a:lnTo>
                    <a:pt x="2482" y="1085"/>
                  </a:lnTo>
                  <a:lnTo>
                    <a:pt x="2618" y="1093"/>
                  </a:lnTo>
                  <a:lnTo>
                    <a:pt x="2754" y="1094"/>
                  </a:lnTo>
                  <a:lnTo>
                    <a:pt x="2890" y="1088"/>
                  </a:lnTo>
                  <a:lnTo>
                    <a:pt x="3025" y="1074"/>
                  </a:lnTo>
                  <a:lnTo>
                    <a:pt x="3160" y="1053"/>
                  </a:lnTo>
                  <a:lnTo>
                    <a:pt x="3293" y="1025"/>
                  </a:lnTo>
                  <a:lnTo>
                    <a:pt x="3424" y="990"/>
                  </a:lnTo>
                  <a:lnTo>
                    <a:pt x="3554" y="949"/>
                  </a:lnTo>
                  <a:lnTo>
                    <a:pt x="3681" y="901"/>
                  </a:lnTo>
                  <a:lnTo>
                    <a:pt x="3806" y="844"/>
                  </a:lnTo>
                  <a:lnTo>
                    <a:pt x="3927" y="783"/>
                  </a:lnTo>
                  <a:lnTo>
                    <a:pt x="4044" y="714"/>
                  </a:lnTo>
                  <a:lnTo>
                    <a:pt x="4158" y="640"/>
                  </a:lnTo>
                  <a:lnTo>
                    <a:pt x="4268" y="559"/>
                  </a:lnTo>
                  <a:lnTo>
                    <a:pt x="4373" y="473"/>
                  </a:lnTo>
                  <a:lnTo>
                    <a:pt x="4473" y="381"/>
                  </a:lnTo>
                  <a:lnTo>
                    <a:pt x="4569" y="284"/>
                  </a:lnTo>
                  <a:lnTo>
                    <a:pt x="4660" y="183"/>
                  </a:lnTo>
                  <a:lnTo>
                    <a:pt x="5846" y="1178"/>
                  </a:lnTo>
                  <a:lnTo>
                    <a:pt x="5777" y="1257"/>
                  </a:lnTo>
                  <a:lnTo>
                    <a:pt x="5707" y="1334"/>
                  </a:lnTo>
                  <a:lnTo>
                    <a:pt x="5635" y="1410"/>
                  </a:lnTo>
                  <a:lnTo>
                    <a:pt x="5561" y="1484"/>
                  </a:lnTo>
                  <a:lnTo>
                    <a:pt x="5485" y="1556"/>
                  </a:lnTo>
                  <a:lnTo>
                    <a:pt x="5407" y="1625"/>
                  </a:lnTo>
                  <a:lnTo>
                    <a:pt x="5328" y="1693"/>
                  </a:lnTo>
                  <a:lnTo>
                    <a:pt x="5246" y="1760"/>
                  </a:lnTo>
                  <a:lnTo>
                    <a:pt x="5163" y="1823"/>
                  </a:lnTo>
                  <a:lnTo>
                    <a:pt x="5078" y="1885"/>
                  </a:lnTo>
                  <a:lnTo>
                    <a:pt x="4993" y="1944"/>
                  </a:lnTo>
                  <a:lnTo>
                    <a:pt x="4905" y="2002"/>
                  </a:lnTo>
                  <a:lnTo>
                    <a:pt x="4817" y="2057"/>
                  </a:lnTo>
                  <a:lnTo>
                    <a:pt x="4726" y="2109"/>
                  </a:lnTo>
                  <a:lnTo>
                    <a:pt x="4635" y="2160"/>
                  </a:lnTo>
                  <a:lnTo>
                    <a:pt x="4542" y="2207"/>
                  </a:lnTo>
                  <a:lnTo>
                    <a:pt x="4448" y="2254"/>
                  </a:lnTo>
                  <a:lnTo>
                    <a:pt x="4352" y="2296"/>
                  </a:lnTo>
                  <a:lnTo>
                    <a:pt x="4256" y="2337"/>
                  </a:lnTo>
                  <a:lnTo>
                    <a:pt x="4159" y="2376"/>
                  </a:lnTo>
                  <a:lnTo>
                    <a:pt x="4061" y="2412"/>
                  </a:lnTo>
                  <a:lnTo>
                    <a:pt x="3961" y="2445"/>
                  </a:lnTo>
                  <a:lnTo>
                    <a:pt x="3861" y="2476"/>
                  </a:lnTo>
                  <a:lnTo>
                    <a:pt x="3760" y="2503"/>
                  </a:lnTo>
                  <a:lnTo>
                    <a:pt x="3659" y="2529"/>
                  </a:lnTo>
                  <a:lnTo>
                    <a:pt x="3558" y="2552"/>
                  </a:lnTo>
                  <a:lnTo>
                    <a:pt x="3455" y="2574"/>
                  </a:lnTo>
                  <a:lnTo>
                    <a:pt x="3352" y="2591"/>
                  </a:lnTo>
                  <a:lnTo>
                    <a:pt x="3249" y="2606"/>
                  </a:lnTo>
                  <a:lnTo>
                    <a:pt x="3145" y="2618"/>
                  </a:lnTo>
                  <a:lnTo>
                    <a:pt x="3040" y="2629"/>
                  </a:lnTo>
                  <a:lnTo>
                    <a:pt x="2935" y="2636"/>
                  </a:lnTo>
                  <a:lnTo>
                    <a:pt x="2831" y="2640"/>
                  </a:lnTo>
                  <a:lnTo>
                    <a:pt x="2726" y="2642"/>
                  </a:lnTo>
                  <a:lnTo>
                    <a:pt x="2622" y="2642"/>
                  </a:lnTo>
                  <a:lnTo>
                    <a:pt x="2518" y="2638"/>
                  </a:lnTo>
                  <a:lnTo>
                    <a:pt x="2413" y="2633"/>
                  </a:lnTo>
                  <a:lnTo>
                    <a:pt x="2309" y="2623"/>
                  </a:lnTo>
                  <a:lnTo>
                    <a:pt x="2205" y="2612"/>
                  </a:lnTo>
                  <a:lnTo>
                    <a:pt x="2101" y="2598"/>
                  </a:lnTo>
                  <a:lnTo>
                    <a:pt x="1998" y="2581"/>
                  </a:lnTo>
                  <a:lnTo>
                    <a:pt x="1895" y="2562"/>
                  </a:lnTo>
                  <a:lnTo>
                    <a:pt x="1793" y="2540"/>
                  </a:lnTo>
                  <a:lnTo>
                    <a:pt x="1692" y="2516"/>
                  </a:lnTo>
                  <a:lnTo>
                    <a:pt x="1591" y="2488"/>
                  </a:lnTo>
                  <a:lnTo>
                    <a:pt x="1490" y="2459"/>
                  </a:lnTo>
                  <a:lnTo>
                    <a:pt x="1187" y="3438"/>
                  </a:lnTo>
                  <a:lnTo>
                    <a:pt x="0" y="1186"/>
                  </a:lnTo>
                  <a:lnTo>
                    <a:pt x="2252" y="0"/>
                  </a:lnTo>
                  <a:lnTo>
                    <a:pt x="1949" y="980"/>
                  </a:lnTo>
                </a:path>
              </a:pathLst>
            </a:custGeom>
            <a:solidFill>
              <a:srgbClr val="94B6D2"/>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endParaRPr>
            </a:p>
          </p:txBody>
        </p:sp>
      </p:grpSp>
      <p:sp>
        <p:nvSpPr>
          <p:cNvPr id="22" name="TextBox 21"/>
          <p:cNvSpPr txBox="1"/>
          <p:nvPr/>
        </p:nvSpPr>
        <p:spPr>
          <a:xfrm>
            <a:off x="381000" y="1224290"/>
            <a:ext cx="8382000" cy="523220"/>
          </a:xfrm>
          <a:prstGeom prst="rect">
            <a:avLst/>
          </a:prstGeom>
          <a:noFill/>
        </p:spPr>
        <p:txBody>
          <a:bodyPr wrap="square" rtlCol="0">
            <a:spAutoFit/>
          </a:bodyPr>
          <a:lstStyle/>
          <a:p>
            <a:r>
              <a:rPr lang="en-US" sz="2800" b="1" dirty="0" smtClean="0">
                <a:ln w="10541" cmpd="sng">
                  <a:solidFill>
                    <a:srgbClr val="B88472"/>
                  </a:solidFill>
                  <a:prstDash val="solid"/>
                </a:ln>
                <a:solidFill>
                  <a:srgbClr val="FADA7A"/>
                </a:solidFill>
              </a:rPr>
              <a:t>Building the System: Social Engineering</a:t>
            </a:r>
          </a:p>
        </p:txBody>
      </p:sp>
      <p:sp>
        <p:nvSpPr>
          <p:cNvPr id="5" name="TextBox 4"/>
          <p:cNvSpPr txBox="1"/>
          <p:nvPr/>
        </p:nvSpPr>
        <p:spPr>
          <a:xfrm>
            <a:off x="381000" y="1960563"/>
            <a:ext cx="3886200" cy="3016210"/>
          </a:xfrm>
          <a:prstGeom prst="rect">
            <a:avLst/>
          </a:prstGeom>
          <a:noFill/>
        </p:spPr>
        <p:txBody>
          <a:bodyPr wrap="square" rtlCol="0">
            <a:spAutoFit/>
          </a:bodyPr>
          <a:lstStyle/>
          <a:p>
            <a:pPr marL="285750" indent="-285750">
              <a:spcAft>
                <a:spcPts val="1200"/>
              </a:spcAft>
              <a:buFont typeface="Arial" pitchFamily="34" charset="0"/>
              <a:buChar char="•"/>
            </a:pPr>
            <a:r>
              <a:rPr lang="en-US" sz="2000" dirty="0" smtClean="0">
                <a:solidFill>
                  <a:srgbClr val="FFFF00"/>
                </a:solidFill>
              </a:rPr>
              <a:t>Starting a bootstrapping process</a:t>
            </a:r>
          </a:p>
          <a:p>
            <a:pPr marL="285750" indent="-285750">
              <a:spcAft>
                <a:spcPts val="1200"/>
              </a:spcAft>
              <a:buFont typeface="Arial" pitchFamily="34" charset="0"/>
              <a:buChar char="•"/>
            </a:pPr>
            <a:r>
              <a:rPr lang="en-US" sz="2000" dirty="0" smtClean="0">
                <a:solidFill>
                  <a:srgbClr val="FFFF00"/>
                </a:solidFill>
              </a:rPr>
              <a:t>Use of existing protocols means lots of software is already available</a:t>
            </a:r>
          </a:p>
          <a:p>
            <a:pPr marL="285750" indent="-285750">
              <a:spcAft>
                <a:spcPts val="1200"/>
              </a:spcAft>
              <a:buFont typeface="Arial" pitchFamily="34" charset="0"/>
              <a:buChar char="•"/>
            </a:pPr>
            <a:r>
              <a:rPr lang="en-US" sz="2000" dirty="0" smtClean="0">
                <a:solidFill>
                  <a:srgbClr val="FFFF00"/>
                </a:solidFill>
              </a:rPr>
              <a:t>Striving to provide simple transformation tools to ease the barrier to entry</a:t>
            </a:r>
          </a:p>
          <a:p>
            <a:pPr marL="285750" indent="-285750">
              <a:buFont typeface="Arial" pitchFamily="34" charset="0"/>
              <a:buChar char="•"/>
            </a:pPr>
            <a:r>
              <a:rPr lang="en-US" sz="2000" dirty="0" smtClean="0">
                <a:solidFill>
                  <a:srgbClr val="FFFF00"/>
                </a:solidFill>
              </a:rPr>
              <a:t>The more the merrier!</a:t>
            </a:r>
            <a:endParaRPr lang="en-US" sz="2000" dirty="0">
              <a:solidFill>
                <a:srgbClr val="FFFF00"/>
              </a:solidFill>
            </a:endParaRPr>
          </a:p>
        </p:txBody>
      </p:sp>
    </p:spTree>
    <p:extLst>
      <p:ext uri="{BB962C8B-B14F-4D97-AF65-F5344CB8AC3E}">
        <p14:creationId xmlns:p14="http://schemas.microsoft.com/office/powerpoint/2010/main" val="333727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772400" cy="639762"/>
          </a:xfrm>
        </p:spPr>
        <p:txBody>
          <a:bodyPr>
            <a:noAutofit/>
          </a:bodyPr>
          <a:lstStyle/>
          <a:p>
            <a:r>
              <a:rPr lang="en-US" dirty="0" smtClean="0"/>
              <a:t>Making standards happen?</a:t>
            </a:r>
            <a:endParaRPr lang="en-US"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sp>
        <p:nvSpPr>
          <p:cNvPr id="5" name="TextBox 4"/>
          <p:cNvSpPr txBox="1"/>
          <p:nvPr/>
        </p:nvSpPr>
        <p:spPr>
          <a:xfrm>
            <a:off x="457200" y="2057400"/>
            <a:ext cx="8382000" cy="3185487"/>
          </a:xfrm>
          <a:prstGeom prst="rect">
            <a:avLst/>
          </a:prstGeom>
          <a:noFill/>
        </p:spPr>
        <p:txBody>
          <a:bodyPr wrap="square" rtlCol="0">
            <a:spAutoFit/>
          </a:bodyPr>
          <a:lstStyle/>
          <a:p>
            <a:pPr marL="347472" lvl="1" indent="-342900">
              <a:spcAft>
                <a:spcPts val="600"/>
              </a:spcAft>
              <a:buFont typeface="Arial" pitchFamily="34" charset="0"/>
              <a:buChar char="•"/>
            </a:pPr>
            <a:r>
              <a:rPr lang="en-US" sz="2200" dirty="0" smtClean="0">
                <a:solidFill>
                  <a:srgbClr val="FFFF00"/>
                </a:solidFill>
              </a:rPr>
              <a:t>Some </a:t>
            </a:r>
            <a:r>
              <a:rPr lang="en-US" sz="2200" dirty="0">
                <a:solidFill>
                  <a:srgbClr val="FFFF00"/>
                </a:solidFill>
              </a:rPr>
              <a:t>party develops a specification for how to do something</a:t>
            </a:r>
          </a:p>
          <a:p>
            <a:pPr marL="347472" lvl="1" indent="-342900">
              <a:spcAft>
                <a:spcPts val="600"/>
              </a:spcAft>
              <a:buFont typeface="Arial" pitchFamily="34" charset="0"/>
              <a:buChar char="•"/>
            </a:pPr>
            <a:r>
              <a:rPr lang="en-US" sz="2200" dirty="0">
                <a:solidFill>
                  <a:srgbClr val="FFFF00"/>
                </a:solidFill>
              </a:rPr>
              <a:t>Other people see it working and want to do the same thing</a:t>
            </a:r>
          </a:p>
          <a:p>
            <a:pPr marL="347472" lvl="1" indent="-342900">
              <a:spcAft>
                <a:spcPts val="600"/>
              </a:spcAft>
              <a:buFont typeface="Arial" pitchFamily="34" charset="0"/>
              <a:buChar char="•"/>
            </a:pPr>
            <a:r>
              <a:rPr lang="en-US" sz="2200" dirty="0">
                <a:solidFill>
                  <a:srgbClr val="FFFF00"/>
                </a:solidFill>
              </a:rPr>
              <a:t>Requires documentation, outreach, training</a:t>
            </a:r>
          </a:p>
          <a:p>
            <a:pPr marL="347472" lvl="1" indent="-342900">
              <a:spcAft>
                <a:spcPts val="600"/>
              </a:spcAft>
              <a:buFont typeface="Arial" pitchFamily="34" charset="0"/>
              <a:buChar char="•"/>
            </a:pPr>
            <a:r>
              <a:rPr lang="en-US" sz="2200" dirty="0">
                <a:solidFill>
                  <a:srgbClr val="FFFF00"/>
                </a:solidFill>
              </a:rPr>
              <a:t>Requires commitment to reusing/extending existing work rather than reinventing.</a:t>
            </a:r>
          </a:p>
          <a:p>
            <a:pPr marL="347472" lvl="1" indent="-342900">
              <a:spcAft>
                <a:spcPts val="600"/>
              </a:spcAft>
              <a:buFont typeface="Arial" pitchFamily="34" charset="0"/>
              <a:buChar char="•"/>
            </a:pPr>
            <a:r>
              <a:rPr lang="en-US" sz="2200" dirty="0">
                <a:solidFill>
                  <a:srgbClr val="FFFF00"/>
                </a:solidFill>
              </a:rPr>
              <a:t>Darwinian process</a:t>
            </a:r>
          </a:p>
          <a:p>
            <a:pPr marL="347472" lvl="1" indent="-342900">
              <a:buFont typeface="Arial" pitchFamily="34" charset="0"/>
              <a:buChar char="•"/>
            </a:pPr>
            <a:r>
              <a:rPr lang="en-US" sz="2200" dirty="0">
                <a:solidFill>
                  <a:srgbClr val="FFFF00"/>
                </a:solidFill>
              </a:rPr>
              <a:t>Standard implies </a:t>
            </a:r>
            <a:r>
              <a:rPr lang="en-US" sz="2200" dirty="0" smtClean="0">
                <a:solidFill>
                  <a:srgbClr val="FFFF00"/>
                </a:solidFill>
              </a:rPr>
              <a:t>stewardship: versioning, stability, orderly progress</a:t>
            </a:r>
            <a:endParaRPr lang="en-US" sz="2200" dirty="0">
              <a:solidFill>
                <a:srgbClr val="FFFF00"/>
              </a:solidFill>
            </a:endParaRPr>
          </a:p>
          <a:p>
            <a:pPr marL="347472" indent="-342900">
              <a:buFont typeface="Arial" pitchFamily="34" charset="0"/>
              <a:buChar char="•"/>
            </a:pPr>
            <a:endParaRPr lang="en-US" sz="2200" dirty="0"/>
          </a:p>
        </p:txBody>
      </p:sp>
      <p:sp>
        <p:nvSpPr>
          <p:cNvPr id="6" name="Title 1"/>
          <p:cNvSpPr txBox="1">
            <a:spLocks/>
          </p:cNvSpPr>
          <p:nvPr/>
        </p:nvSpPr>
        <p:spPr>
          <a:xfrm>
            <a:off x="609600" y="990600"/>
            <a:ext cx="8153400" cy="929481"/>
          </a:xfrm>
          <a:prstGeom prst="rect">
            <a:avLst/>
          </a:prstGeom>
        </p:spPr>
        <p:txBody>
          <a:bodyPr vert="horz" lIns="0" tIns="45720" rIns="0" bIns="45720" rtlCol="0" anchor="ctr">
            <a:noAutofit/>
          </a:bodyPr>
          <a:lst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dirty="0" smtClean="0">
                <a:solidFill>
                  <a:schemeClr val="accent3">
                    <a:lumMod val="75000"/>
                  </a:schemeClr>
                </a:solidFill>
                <a:latin typeface="+mn-lt"/>
              </a:rPr>
              <a:t>A standard is a product that ships in volume</a:t>
            </a:r>
            <a:endParaRPr lang="en-US" sz="3400" dirty="0">
              <a:solidFill>
                <a:schemeClr val="accent3">
                  <a:lumMod val="75000"/>
                </a:schemeClr>
              </a:solidFill>
              <a:latin typeface="+mn-lt"/>
            </a:endParaRPr>
          </a:p>
        </p:txBody>
      </p:sp>
    </p:spTree>
    <p:extLst>
      <p:ext uri="{BB962C8B-B14F-4D97-AF65-F5344CB8AC3E}">
        <p14:creationId xmlns:p14="http://schemas.microsoft.com/office/powerpoint/2010/main" val="1458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anim calcmode="lin" valueType="num">
                                      <p:cBhvr>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715962"/>
          </a:xfrm>
        </p:spPr>
        <p:txBody>
          <a:bodyPr>
            <a:normAutofit/>
          </a:bodyPr>
          <a:lstStyle/>
          <a:p>
            <a:r>
              <a:rPr lang="en-US" sz="4000" dirty="0" smtClean="0"/>
              <a:t>Where to now	</a:t>
            </a:r>
            <a:endParaRPr lang="en-US" sz="4000" dirty="0"/>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sp>
        <p:nvSpPr>
          <p:cNvPr id="5" name="Text Placeholder 2"/>
          <p:cNvSpPr txBox="1">
            <a:spLocks/>
          </p:cNvSpPr>
          <p:nvPr/>
        </p:nvSpPr>
        <p:spPr>
          <a:xfrm>
            <a:off x="1295400" y="762000"/>
            <a:ext cx="6553200" cy="3417094"/>
          </a:xfrm>
          <a:prstGeom prst="rect">
            <a:avLst/>
          </a:prstGeom>
        </p:spPr>
        <p:txBody>
          <a:bodyPr>
            <a:norm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r>
              <a:rPr lang="en-US" sz="2800" dirty="0" smtClean="0"/>
              <a:t>Evolving organization landscape</a:t>
            </a:r>
          </a:p>
          <a:p>
            <a:pPr lvl="1"/>
            <a:r>
              <a:rPr lang="en-US" sz="2000" dirty="0" smtClean="0"/>
              <a:t>USGIN CDI</a:t>
            </a:r>
          </a:p>
          <a:p>
            <a:pPr lvl="1"/>
            <a:r>
              <a:rPr lang="en-US" sz="2000" dirty="0" smtClean="0"/>
              <a:t>DataONE</a:t>
            </a:r>
          </a:p>
          <a:p>
            <a:pPr lvl="1"/>
            <a:r>
              <a:rPr lang="en-US" sz="2000" dirty="0" smtClean="0"/>
              <a:t>Earth Science Information Partners (ESIP)</a:t>
            </a:r>
          </a:p>
          <a:p>
            <a:r>
              <a:rPr lang="en-US" sz="2800" dirty="0" smtClean="0"/>
              <a:t>Evolving technology landscape</a:t>
            </a:r>
          </a:p>
          <a:p>
            <a:pPr lvl="1"/>
            <a:r>
              <a:rPr lang="en-US" sz="2000" dirty="0" smtClean="0"/>
              <a:t>Resource oriented approaches (“REST”)</a:t>
            </a:r>
          </a:p>
          <a:p>
            <a:pPr lvl="1"/>
            <a:r>
              <a:rPr lang="en-US" sz="2000" dirty="0" smtClean="0"/>
              <a:t>OpenSearch</a:t>
            </a:r>
          </a:p>
          <a:p>
            <a:pPr lvl="1"/>
            <a:r>
              <a:rPr lang="en-US" sz="2000" dirty="0" smtClean="0"/>
              <a:t>Lighter weight encoding (JSON)</a:t>
            </a:r>
          </a:p>
        </p:txBody>
      </p:sp>
      <p:sp>
        <p:nvSpPr>
          <p:cNvPr id="6" name="Title 1"/>
          <p:cNvSpPr txBox="1">
            <a:spLocks/>
          </p:cNvSpPr>
          <p:nvPr/>
        </p:nvSpPr>
        <p:spPr>
          <a:xfrm>
            <a:off x="4191000" y="4210731"/>
            <a:ext cx="4876800" cy="1275669"/>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solidFill>
                  <a:schemeClr val="accent1">
                    <a:lumMod val="60000"/>
                    <a:lumOff val="40000"/>
                  </a:schemeClr>
                </a:solidFill>
              </a:rPr>
              <a:t>Organic Process</a:t>
            </a:r>
          </a:p>
          <a:p>
            <a:r>
              <a:rPr lang="en-US" sz="4000" dirty="0" smtClean="0">
                <a:solidFill>
                  <a:schemeClr val="accent1">
                    <a:lumMod val="60000"/>
                    <a:lumOff val="40000"/>
                  </a:schemeClr>
                </a:solidFill>
              </a:rPr>
              <a:t>Emerging System	</a:t>
            </a:r>
            <a:endParaRPr lang="en-US" sz="4000" dirty="0">
              <a:solidFill>
                <a:schemeClr val="accent1">
                  <a:lumMod val="60000"/>
                  <a:lumOff val="40000"/>
                </a:schemeClr>
              </a:solidFill>
            </a:endParaRPr>
          </a:p>
        </p:txBody>
      </p:sp>
    </p:spTree>
    <p:extLst>
      <p:ext uri="{BB962C8B-B14F-4D97-AF65-F5344CB8AC3E}">
        <p14:creationId xmlns:p14="http://schemas.microsoft.com/office/powerpoint/2010/main" val="35071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7772400" cy="715962"/>
          </a:xfrm>
        </p:spPr>
        <p:txBody>
          <a:bodyPr/>
          <a:lstStyle/>
          <a:p>
            <a:r>
              <a:rPr lang="en-US" dirty="0" smtClean="0"/>
              <a:t>Moving community forward</a:t>
            </a:r>
            <a:endParaRPr lang="en-US" dirty="0"/>
          </a:p>
        </p:txBody>
      </p:sp>
      <p:sp>
        <p:nvSpPr>
          <p:cNvPr id="3" name="Date Placeholder 2"/>
          <p:cNvSpPr>
            <a:spLocks noGrp="1"/>
          </p:cNvSpPr>
          <p:nvPr>
            <p:ph type="dt" sz="half" idx="10"/>
          </p:nvPr>
        </p:nvSpPr>
        <p:spPr/>
        <p:txBody>
          <a:bodyPr/>
          <a:lstStyle/>
          <a:p>
            <a:r>
              <a:rPr lang="en-US" smtClean="0"/>
              <a:t>7/12/2011</a:t>
            </a:r>
            <a:endParaRPr lang="en-US"/>
          </a:p>
        </p:txBody>
      </p:sp>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sp>
        <p:nvSpPr>
          <p:cNvPr id="8" name="Content Placeholder 2"/>
          <p:cNvSpPr txBox="1">
            <a:spLocks/>
          </p:cNvSpPr>
          <p:nvPr/>
        </p:nvSpPr>
        <p:spPr>
          <a:xfrm>
            <a:off x="609600" y="914400"/>
            <a:ext cx="7467600" cy="4525963"/>
          </a:xfrm>
          <a:prstGeom prst="rect">
            <a:avLst/>
          </a:prstGeom>
        </p:spPr>
        <p:txBody>
          <a:bodyPr>
            <a:norm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r>
              <a:rPr lang="en-US" sz="3600" dirty="0" smtClean="0">
                <a:solidFill>
                  <a:srgbClr val="FFFF00"/>
                </a:solidFill>
              </a:rPr>
              <a:t>What kind of community</a:t>
            </a:r>
          </a:p>
          <a:p>
            <a:pPr lvl="1"/>
            <a:r>
              <a:rPr lang="en-US" sz="2000" dirty="0" smtClean="0">
                <a:solidFill>
                  <a:srgbClr val="FFFF00"/>
                </a:solidFill>
              </a:rPr>
              <a:t>Community engagement takes time and effort</a:t>
            </a:r>
          </a:p>
          <a:p>
            <a:pPr lvl="1"/>
            <a:r>
              <a:rPr lang="en-US" sz="2000" dirty="0" smtClean="0">
                <a:solidFill>
                  <a:srgbClr val="FFFF00"/>
                </a:solidFill>
              </a:rPr>
              <a:t>Has to yield benefits</a:t>
            </a:r>
          </a:p>
          <a:p>
            <a:pPr lvl="2"/>
            <a:r>
              <a:rPr lang="en-US" sz="1800" dirty="0" smtClean="0">
                <a:solidFill>
                  <a:srgbClr val="FFFF00"/>
                </a:solidFill>
              </a:rPr>
              <a:t>More efficient work</a:t>
            </a:r>
          </a:p>
          <a:p>
            <a:pPr lvl="2"/>
            <a:r>
              <a:rPr lang="en-US" sz="1800" dirty="0" smtClean="0">
                <a:solidFill>
                  <a:srgbClr val="FFFF00"/>
                </a:solidFill>
              </a:rPr>
              <a:t>Professional recognition</a:t>
            </a:r>
          </a:p>
          <a:p>
            <a:pPr lvl="2"/>
            <a:r>
              <a:rPr lang="en-US" sz="1800" dirty="0" smtClean="0">
                <a:solidFill>
                  <a:srgbClr val="FFFF00"/>
                </a:solidFill>
              </a:rPr>
              <a:t>Sense of identity</a:t>
            </a:r>
          </a:p>
          <a:p>
            <a:pPr lvl="2"/>
            <a:r>
              <a:rPr lang="en-US" sz="1800" dirty="0" smtClean="0">
                <a:solidFill>
                  <a:srgbClr val="FFFF00"/>
                </a:solidFill>
              </a:rPr>
              <a:t>Business value to individuals and organizations</a:t>
            </a:r>
          </a:p>
          <a:p>
            <a:r>
              <a:rPr lang="en-US" sz="3600" dirty="0" smtClean="0">
                <a:solidFill>
                  <a:srgbClr val="FFFF00"/>
                </a:solidFill>
              </a:rPr>
              <a:t>Are we spread too thin?</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043" y="3886200"/>
            <a:ext cx="17145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98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wipe(left)">
                                      <p:cBhvr>
                                        <p:cTn id="7" dur="500"/>
                                        <p:tgtEl>
                                          <p:spTgt spid="8">
                                            <p:txEl>
                                              <p:pRg st="7" end="7"/>
                                            </p:txEl>
                                          </p:spTgt>
                                        </p:tgtEl>
                                      </p:cBhvr>
                                    </p:animEffect>
                                  </p:childTnLst>
                                </p:cTn>
                              </p:par>
                            </p:childTnLst>
                          </p:cTn>
                        </p:par>
                        <p:par>
                          <p:cTn id="8" fill="hold">
                            <p:stCondLst>
                              <p:cond delay="500"/>
                            </p:stCondLst>
                            <p:childTnLst>
                              <p:par>
                                <p:cTn id="9" presetID="1" presetClass="entr" presetSubtype="0" fill="hold" nodeType="afterEffect">
                                  <p:stCondLst>
                                    <p:cond delay="40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r>
              <a:rPr lang="en-US" sz="4800" dirty="0" smtClean="0">
                <a:solidFill>
                  <a:srgbClr val="FFFF00"/>
                </a:solidFill>
              </a:rPr>
              <a:t>USGIN Summary</a:t>
            </a:r>
          </a:p>
        </p:txBody>
      </p:sp>
      <p:sp>
        <p:nvSpPr>
          <p:cNvPr id="29699" name="Content Placeholder 2"/>
          <p:cNvSpPr>
            <a:spLocks noGrp="1"/>
          </p:cNvSpPr>
          <p:nvPr>
            <p:ph idx="1"/>
          </p:nvPr>
        </p:nvSpPr>
        <p:spPr>
          <a:xfrm>
            <a:off x="609600" y="1447800"/>
            <a:ext cx="7467600" cy="4525963"/>
          </a:xfrm>
        </p:spPr>
        <p:txBody>
          <a:bodyPr>
            <a:normAutofit/>
          </a:bodyPr>
          <a:lstStyle/>
          <a:p>
            <a:r>
              <a:rPr lang="en-US" sz="2800" dirty="0" smtClean="0">
                <a:solidFill>
                  <a:srgbClr val="FFFF00"/>
                </a:solidFill>
              </a:rPr>
              <a:t>Lots of work on discovery</a:t>
            </a:r>
          </a:p>
          <a:p>
            <a:pPr lvl="1"/>
            <a:r>
              <a:rPr lang="en-US" sz="2000" dirty="0" smtClean="0">
                <a:solidFill>
                  <a:srgbClr val="FFFF00"/>
                </a:solidFill>
              </a:rPr>
              <a:t>ISO metadata</a:t>
            </a:r>
          </a:p>
          <a:p>
            <a:pPr lvl="1"/>
            <a:r>
              <a:rPr lang="en-US" sz="2000" dirty="0" smtClean="0">
                <a:solidFill>
                  <a:srgbClr val="FFFF00"/>
                </a:solidFill>
              </a:rPr>
              <a:t>Carefully considered profile</a:t>
            </a:r>
          </a:p>
          <a:p>
            <a:pPr lvl="1"/>
            <a:r>
              <a:rPr lang="en-US" sz="2000" dirty="0" smtClean="0">
                <a:solidFill>
                  <a:srgbClr val="FFFF00"/>
                </a:solidFill>
              </a:rPr>
              <a:t>ESRI geoportal</a:t>
            </a:r>
          </a:p>
          <a:p>
            <a:r>
              <a:rPr lang="en-US" sz="2800" dirty="0" smtClean="0">
                <a:solidFill>
                  <a:srgbClr val="FFFF00"/>
                </a:solidFill>
              </a:rPr>
              <a:t>Use services that have out of the box clients and servers</a:t>
            </a:r>
          </a:p>
          <a:p>
            <a:r>
              <a:rPr lang="en-US" sz="2800" dirty="0" smtClean="0">
                <a:solidFill>
                  <a:srgbClr val="FFFF00"/>
                </a:solidFill>
              </a:rPr>
              <a:t>Keep content schema simple </a:t>
            </a:r>
          </a:p>
          <a:p>
            <a:pPr lvl="1"/>
            <a:r>
              <a:rPr lang="en-US" sz="2000" dirty="0" smtClean="0">
                <a:solidFill>
                  <a:srgbClr val="FFFF00"/>
                </a:solidFill>
              </a:rPr>
              <a:t>Use existing information as guide</a:t>
            </a:r>
          </a:p>
        </p:txBody>
      </p:sp>
    </p:spTree>
    <p:extLst>
      <p:ext uri="{BB962C8B-B14F-4D97-AF65-F5344CB8AC3E}">
        <p14:creationId xmlns:p14="http://schemas.microsoft.com/office/powerpoint/2010/main" val="14174205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Current GIN Documents</a:t>
            </a:r>
            <a:endParaRPr lang="en-US" sz="4400" dirty="0"/>
          </a:p>
        </p:txBody>
      </p:sp>
      <p:sp>
        <p:nvSpPr>
          <p:cNvPr id="3" name="Content Placeholder 2"/>
          <p:cNvSpPr>
            <a:spLocks noGrp="1"/>
          </p:cNvSpPr>
          <p:nvPr>
            <p:ph idx="1"/>
          </p:nvPr>
        </p:nvSpPr>
        <p:spPr/>
        <p:txBody>
          <a:bodyPr>
            <a:normAutofit fontScale="92500" lnSpcReduction="10000"/>
          </a:bodyPr>
          <a:lstStyle/>
          <a:p>
            <a:r>
              <a:rPr lang="en-US" sz="2800" dirty="0" smtClean="0"/>
              <a:t>Metadata recommendations– content model based on user scenarios</a:t>
            </a:r>
          </a:p>
          <a:p>
            <a:r>
              <a:rPr lang="en-US" sz="2800" dirty="0" smtClean="0"/>
              <a:t>Profile for ISO metadata – detailed profile for interoperable metadata using ISO schema for geoscience resources</a:t>
            </a:r>
          </a:p>
          <a:p>
            <a:r>
              <a:rPr lang="en-US" sz="2800" dirty="0" smtClean="0"/>
              <a:t>URI scheme</a:t>
            </a:r>
          </a:p>
          <a:p>
            <a:endParaRPr lang="en-US" sz="2800" dirty="0"/>
          </a:p>
          <a:p>
            <a:pPr algn="ctr"/>
            <a:r>
              <a:rPr lang="en-US" sz="4400" dirty="0" smtClean="0"/>
              <a:t>http://lab.usgin.org</a:t>
            </a:r>
            <a:endParaRPr lang="en-US" sz="4400" dirty="0"/>
          </a:p>
        </p:txBody>
      </p:sp>
    </p:spTree>
    <p:extLst>
      <p:ext uri="{BB962C8B-B14F-4D97-AF65-F5344CB8AC3E}">
        <p14:creationId xmlns:p14="http://schemas.microsoft.com/office/powerpoint/2010/main" val="915785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AASG Geothermal data</a:t>
            </a:r>
            <a:endParaRPr lang="en-US" dirty="0"/>
          </a:p>
        </p:txBody>
      </p:sp>
      <p:sp>
        <p:nvSpPr>
          <p:cNvPr id="3" name="Content Placeholder 2"/>
          <p:cNvSpPr>
            <a:spLocks noGrp="1"/>
          </p:cNvSpPr>
          <p:nvPr>
            <p:ph idx="1"/>
          </p:nvPr>
        </p:nvSpPr>
        <p:spPr>
          <a:xfrm>
            <a:off x="609600" y="1371600"/>
            <a:ext cx="7772400" cy="3733800"/>
          </a:xfrm>
        </p:spPr>
        <p:txBody>
          <a:bodyPr>
            <a:normAutofit fontScale="92500" lnSpcReduction="10000"/>
          </a:bodyPr>
          <a:lstStyle/>
          <a:p>
            <a:r>
              <a:rPr lang="en-US" sz="2800" dirty="0" smtClean="0"/>
              <a:t>Catalog file-based resources in repositories</a:t>
            </a:r>
          </a:p>
          <a:p>
            <a:r>
              <a:rPr lang="en-US" sz="2800" dirty="0" smtClean="0"/>
              <a:t>Simple feature (flat file) schema</a:t>
            </a:r>
          </a:p>
          <a:p>
            <a:pPr lvl="1"/>
            <a:r>
              <a:rPr lang="en-US" sz="2000" dirty="0" smtClean="0"/>
              <a:t>Basic borehole description (well header)</a:t>
            </a:r>
          </a:p>
          <a:p>
            <a:pPr lvl="1"/>
            <a:r>
              <a:rPr lang="en-US" sz="2000" dirty="0" smtClean="0"/>
              <a:t>Borehole temperature measurements</a:t>
            </a:r>
          </a:p>
          <a:p>
            <a:pPr lvl="1"/>
            <a:r>
              <a:rPr lang="en-US" sz="2000" dirty="0" smtClean="0"/>
              <a:t>Hot springs</a:t>
            </a:r>
          </a:p>
          <a:p>
            <a:pPr lvl="1"/>
            <a:r>
              <a:rPr lang="en-US" sz="2000" dirty="0" smtClean="0"/>
              <a:t>Active fault</a:t>
            </a:r>
          </a:p>
          <a:p>
            <a:r>
              <a:rPr lang="en-US" sz="2800" dirty="0" smtClean="0"/>
              <a:t>More on the way – geologic units, geochemical data, samples, heat flow…</a:t>
            </a:r>
          </a:p>
          <a:p>
            <a:r>
              <a:rPr lang="en-US" sz="3200" dirty="0" smtClean="0"/>
              <a:t>http://stategeothermaldata.org</a:t>
            </a:r>
            <a:endParaRPr lang="en-US" sz="3200" dirty="0"/>
          </a:p>
        </p:txBody>
      </p:sp>
      <p:sp>
        <p:nvSpPr>
          <p:cNvPr id="4" name="TextBox 3"/>
          <p:cNvSpPr txBox="1"/>
          <p:nvPr/>
        </p:nvSpPr>
        <p:spPr>
          <a:xfrm>
            <a:off x="2590800" y="5029200"/>
            <a:ext cx="5867400" cy="646331"/>
          </a:xfrm>
          <a:prstGeom prst="rect">
            <a:avLst/>
          </a:prstGeom>
          <a:noFill/>
        </p:spPr>
        <p:txBody>
          <a:bodyPr wrap="square" rtlCol="0">
            <a:spAutoFit/>
          </a:bodyPr>
          <a:lstStyle/>
          <a:p>
            <a:r>
              <a:rPr lang="en-US" sz="3600" dirty="0" smtClean="0">
                <a:solidFill>
                  <a:srgbClr val="FF0000"/>
                </a:solidFill>
              </a:rPr>
              <a:t>The goal is simple,  really….</a:t>
            </a:r>
            <a:endParaRPr lang="en-US" sz="3600" dirty="0">
              <a:solidFill>
                <a:srgbClr val="FF0000"/>
              </a:solidFill>
            </a:endParaRPr>
          </a:p>
        </p:txBody>
      </p:sp>
    </p:spTree>
    <p:extLst>
      <p:ext uri="{BB962C8B-B14F-4D97-AF65-F5344CB8AC3E}">
        <p14:creationId xmlns:p14="http://schemas.microsoft.com/office/powerpoint/2010/main" val="181153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9677400" cy="967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7" name="Rectangle 3"/>
          <p:cNvSpPr>
            <a:spLocks noGrp="1" noChangeArrowheads="1"/>
          </p:cNvSpPr>
          <p:nvPr>
            <p:ph type="body" idx="4294967295"/>
          </p:nvPr>
        </p:nvSpPr>
        <p:spPr>
          <a:xfrm>
            <a:off x="1371600" y="1600200"/>
            <a:ext cx="3886200" cy="762000"/>
          </a:xfrm>
          <a:gradFill rotWithShape="1">
            <a:gsLst>
              <a:gs pos="0">
                <a:srgbClr val="996633">
                  <a:alpha val="67000"/>
                </a:srgbClr>
              </a:gs>
              <a:gs pos="100000">
                <a:srgbClr val="996633">
                  <a:gamma/>
                  <a:shade val="46275"/>
                  <a:invGamma/>
                  <a:alpha val="67000"/>
                </a:srgbClr>
              </a:gs>
            </a:gsLst>
            <a:lin ang="5400000" scaled="1"/>
          </a:gradFill>
          <a:ln>
            <a:solidFill>
              <a:schemeClr val="tx1"/>
            </a:solidFill>
            <a:miter lim="800000"/>
            <a:headEnd/>
            <a:tailEnd/>
          </a:ln>
        </p:spPr>
        <p:txBody>
          <a:bodyPr>
            <a:normAutofit/>
          </a:bodyPr>
          <a:lstStyle/>
          <a:p>
            <a:pPr eaLnBrk="1" hangingPunct="1">
              <a:buFontTx/>
              <a:buNone/>
              <a:defRPr/>
            </a:pPr>
            <a:r>
              <a:rPr lang="en-US" sz="4000" dirty="0" smtClean="0">
                <a:solidFill>
                  <a:srgbClr val="FFFF00"/>
                </a:solidFill>
                <a:effectLst>
                  <a:outerShdw blurRad="38100" dist="38100" dir="2700000" algn="tl">
                    <a:srgbClr val="000000"/>
                  </a:outerShdw>
                </a:effectLst>
              </a:rPr>
              <a:t>turn this….</a:t>
            </a:r>
          </a:p>
        </p:txBody>
      </p:sp>
      <p:sp>
        <p:nvSpPr>
          <p:cNvPr id="5124" name="Text Box 4"/>
          <p:cNvSpPr txBox="1">
            <a:spLocks noChangeArrowheads="1"/>
          </p:cNvSpPr>
          <p:nvPr/>
        </p:nvSpPr>
        <p:spPr bwMode="auto">
          <a:xfrm>
            <a:off x="7848600" y="6705600"/>
            <a:ext cx="11033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a:solidFill>
                  <a:schemeClr val="bg1"/>
                </a:solidFill>
              </a:rPr>
              <a:t>Winona State U.</a:t>
            </a:r>
          </a:p>
        </p:txBody>
      </p:sp>
    </p:spTree>
    <p:extLst>
      <p:ext uri="{BB962C8B-B14F-4D97-AF65-F5344CB8AC3E}">
        <p14:creationId xmlns:p14="http://schemas.microsoft.com/office/powerpoint/2010/main" val="352804259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28600" y="6416675"/>
            <a:ext cx="2895600" cy="365125"/>
          </a:xfrm>
        </p:spPr>
        <p:txBody>
          <a:bodyPr/>
          <a:lstStyle/>
          <a:p>
            <a:r>
              <a:rPr lang="en-US" smtClean="0"/>
              <a:t>Arizona Geological Survey</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952" y="2133600"/>
            <a:ext cx="5498138" cy="3870640"/>
          </a:xfrm>
          <a:prstGeom prst="rect">
            <a:avLst/>
          </a:prstGeom>
        </p:spPr>
      </p:pic>
      <p:sp>
        <p:nvSpPr>
          <p:cNvPr id="8" name="TextBox 7"/>
          <p:cNvSpPr txBox="1"/>
          <p:nvPr/>
        </p:nvSpPr>
        <p:spPr>
          <a:xfrm>
            <a:off x="315686" y="2438400"/>
            <a:ext cx="3810000" cy="1754326"/>
          </a:xfrm>
          <a:prstGeom prst="rect">
            <a:avLst/>
          </a:prstGeom>
          <a:noFill/>
        </p:spPr>
        <p:txBody>
          <a:bodyPr wrap="square" rtlCol="0">
            <a:spAutoFit/>
          </a:bodyPr>
          <a:lstStyle/>
          <a:p>
            <a:pPr marL="285750" indent="-285750">
              <a:buFont typeface="Arial" pitchFamily="34" charset="0"/>
              <a:buChar char="•"/>
            </a:pPr>
            <a:r>
              <a:rPr lang="en-US" dirty="0" smtClean="0"/>
              <a:t>Information is increasingly brought to us from disparate sources</a:t>
            </a:r>
          </a:p>
          <a:p>
            <a:pPr marL="285750" indent="-285750">
              <a:buFont typeface="Arial" pitchFamily="34" charset="0"/>
              <a:buChar char="•"/>
            </a:pPr>
            <a:endParaRPr lang="en-US" dirty="0" smtClean="0"/>
          </a:p>
          <a:p>
            <a:pPr marL="285750" indent="-285750">
              <a:buFont typeface="Arial" pitchFamily="34" charset="0"/>
              <a:buChar char="•"/>
            </a:pPr>
            <a:r>
              <a:rPr lang="en-US" dirty="0" smtClean="0"/>
              <a:t>Constantly improving search capabilities allow us to find all this information</a:t>
            </a:r>
          </a:p>
        </p:txBody>
      </p:sp>
      <p:sp>
        <p:nvSpPr>
          <p:cNvPr id="9" name="TextBox 8"/>
          <p:cNvSpPr txBox="1"/>
          <p:nvPr/>
        </p:nvSpPr>
        <p:spPr>
          <a:xfrm>
            <a:off x="381000" y="973913"/>
            <a:ext cx="6961695" cy="1200329"/>
          </a:xfrm>
          <a:prstGeom prst="rect">
            <a:avLst/>
          </a:prstGeom>
          <a:noFill/>
        </p:spPr>
        <p:txBody>
          <a:bodyPr wrap="square" rtlCol="0">
            <a:spAutoFit/>
          </a:bodyPr>
          <a:lstStyle/>
          <a:p>
            <a:pPr marL="285750" indent="-285750">
              <a:buFont typeface="Arial" pitchFamily="34" charset="0"/>
              <a:buChar char="•"/>
            </a:pPr>
            <a:r>
              <a:rPr lang="en-US" dirty="0" smtClean="0"/>
              <a:t>Benefits of a distributed network:</a:t>
            </a:r>
          </a:p>
          <a:p>
            <a:pPr marL="742950" lvl="1" indent="-285750">
              <a:buFont typeface="Arial" pitchFamily="34" charset="0"/>
              <a:buChar char="•"/>
            </a:pPr>
            <a:r>
              <a:rPr lang="en-US" dirty="0" smtClean="0"/>
              <a:t>Keeps information in the hands of the data providers</a:t>
            </a:r>
          </a:p>
          <a:p>
            <a:pPr marL="742950" lvl="1" indent="-285750">
              <a:buFont typeface="Arial" pitchFamily="34" charset="0"/>
              <a:buChar char="•"/>
            </a:pPr>
            <a:r>
              <a:rPr lang="en-US" dirty="0" smtClean="0"/>
              <a:t>Allows for simpler update routines</a:t>
            </a:r>
          </a:p>
          <a:p>
            <a:pPr marL="742950" lvl="1" indent="-285750">
              <a:buFont typeface="Arial" pitchFamily="34" charset="0"/>
              <a:buChar char="•"/>
            </a:pPr>
            <a:r>
              <a:rPr lang="en-US" dirty="0" smtClean="0"/>
              <a:t>Allows new information to be more rapidly conveyed to users</a:t>
            </a:r>
            <a:endParaRPr lang="en-US" dirty="0"/>
          </a:p>
        </p:txBody>
      </p:sp>
      <p:sp>
        <p:nvSpPr>
          <p:cNvPr id="7" name="Title 6"/>
          <p:cNvSpPr>
            <a:spLocks noGrp="1"/>
          </p:cNvSpPr>
          <p:nvPr>
            <p:ph type="title"/>
          </p:nvPr>
        </p:nvSpPr>
        <p:spPr/>
        <p:txBody>
          <a:bodyPr>
            <a:noAutofit/>
          </a:bodyPr>
          <a:lstStyle/>
          <a:p>
            <a:r>
              <a:rPr lang="en-US" sz="4000" b="1" dirty="0">
                <a:ln w="10541" cmpd="sng">
                  <a:solidFill>
                    <a:schemeClr val="accent5"/>
                  </a:solidFill>
                  <a:prstDash val="solid"/>
                </a:ln>
                <a:solidFill>
                  <a:schemeClr val="accent4"/>
                </a:solidFill>
              </a:rPr>
              <a:t>Distributed Network</a:t>
            </a:r>
            <a:br>
              <a:rPr lang="en-US" sz="4000" b="1" dirty="0">
                <a:ln w="10541" cmpd="sng">
                  <a:solidFill>
                    <a:schemeClr val="accent5"/>
                  </a:solidFill>
                  <a:prstDash val="solid"/>
                </a:ln>
                <a:solidFill>
                  <a:schemeClr val="accent4"/>
                </a:solidFill>
              </a:rPr>
            </a:br>
            <a:endParaRPr lang="en-US" sz="4000" dirty="0"/>
          </a:p>
        </p:txBody>
      </p:sp>
    </p:spTree>
    <p:extLst>
      <p:ext uri="{BB962C8B-B14F-4D97-AF65-F5344CB8AC3E}">
        <p14:creationId xmlns:p14="http://schemas.microsoft.com/office/powerpoint/2010/main" val="28119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fade">
                                      <p:cBhvr>
                                        <p:cTn id="2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4" descr="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p:cNvSpPr>
            <a:spLocks noGrp="1" noChangeArrowheads="1"/>
          </p:cNvSpPr>
          <p:nvPr>
            <p:ph type="body" idx="4294967295"/>
          </p:nvPr>
        </p:nvSpPr>
        <p:spPr>
          <a:xfrm>
            <a:off x="1828800" y="228600"/>
            <a:ext cx="3200400" cy="762000"/>
          </a:xfrm>
          <a:solidFill>
            <a:srgbClr val="9999FF"/>
          </a:solidFill>
        </p:spPr>
        <p:txBody>
          <a:bodyPr>
            <a:normAutofit/>
          </a:bodyPr>
          <a:lstStyle/>
          <a:p>
            <a:pPr marL="0" indent="0" algn="ctr" eaLnBrk="1" hangingPunct="1">
              <a:spcBef>
                <a:spcPct val="45000"/>
              </a:spcBef>
              <a:buFontTx/>
              <a:buNone/>
              <a:defRPr/>
            </a:pPr>
            <a:r>
              <a:rPr lang="en-GB" sz="4400" dirty="0" smtClean="0">
                <a:solidFill>
                  <a:srgbClr val="FFFF00"/>
                </a:solidFill>
                <a:effectLst>
                  <a:outerShdw blurRad="38100" dist="38100" dir="2700000" algn="tl">
                    <a:srgbClr val="000000"/>
                  </a:outerShdw>
                </a:effectLst>
                <a:cs typeface="Times New Roman" pitchFamily="18" charset="0"/>
              </a:rPr>
              <a:t>….into this   </a:t>
            </a:r>
          </a:p>
        </p:txBody>
      </p:sp>
      <p:sp>
        <p:nvSpPr>
          <p:cNvPr id="6148" name="Text Box 5"/>
          <p:cNvSpPr txBox="1">
            <a:spLocks noChangeArrowheads="1"/>
          </p:cNvSpPr>
          <p:nvPr/>
        </p:nvSpPr>
        <p:spPr bwMode="auto">
          <a:xfrm>
            <a:off x="7832725" y="6510338"/>
            <a:ext cx="9937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NERC 2008</a:t>
            </a:r>
          </a:p>
        </p:txBody>
      </p:sp>
    </p:spTree>
    <p:extLst>
      <p:ext uri="{BB962C8B-B14F-4D97-AF65-F5344CB8AC3E}">
        <p14:creationId xmlns:p14="http://schemas.microsoft.com/office/powerpoint/2010/main" val="841207063"/>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normAutofit/>
          </a:bodyPr>
          <a:lstStyle/>
          <a:p>
            <a:r>
              <a:rPr lang="en-US" dirty="0" smtClean="0"/>
              <a:t>Stephen Richard</a:t>
            </a:r>
          </a:p>
          <a:p>
            <a:r>
              <a:rPr lang="en-US" dirty="0" smtClean="0"/>
              <a:t>Arizona Geological Survey</a:t>
            </a:r>
          </a:p>
          <a:p>
            <a:r>
              <a:rPr lang="en-US" dirty="0" smtClean="0"/>
              <a:t>Steve.richard@azgs.az.gov</a:t>
            </a:r>
            <a:endParaRPr lang="en-US" dirty="0"/>
          </a:p>
        </p:txBody>
      </p:sp>
      <p:sp>
        <p:nvSpPr>
          <p:cNvPr id="5" name="Footer Placeholder 4"/>
          <p:cNvSpPr>
            <a:spLocks noGrp="1"/>
          </p:cNvSpPr>
          <p:nvPr>
            <p:ph type="ftr" sz="quarter" idx="11"/>
          </p:nvPr>
        </p:nvSpPr>
        <p:spPr/>
        <p:txBody>
          <a:bodyPr/>
          <a:lstStyle/>
          <a:p>
            <a:r>
              <a:rPr lang="en-US" smtClean="0"/>
              <a:t>Arizona Geological Survey</a:t>
            </a:r>
            <a:endParaRPr lang="en-US"/>
          </a:p>
        </p:txBody>
      </p:sp>
      <p:sp>
        <p:nvSpPr>
          <p:cNvPr id="6" name="Text Placeholder 2"/>
          <p:cNvSpPr txBox="1">
            <a:spLocks/>
          </p:cNvSpPr>
          <p:nvPr/>
        </p:nvSpPr>
        <p:spPr>
          <a:xfrm>
            <a:off x="555171" y="4648200"/>
            <a:ext cx="7772400" cy="750094"/>
          </a:xfrm>
          <a:prstGeom prst="rect">
            <a:avLst/>
          </a:prstGeom>
        </p:spPr>
        <p:txBody>
          <a:bodyPr vert="horz" lIns="0" tIns="45720" rIns="0" bIns="45720" rtlCol="0" anchor="b">
            <a:normAutofit/>
          </a:bodyPr>
          <a:lstStyle>
            <a:lvl1pPr marL="0" indent="0" algn="l" defTabSz="914400" rtl="0" eaLnBrk="1" latinLnBrk="0" hangingPunct="1">
              <a:lnSpc>
                <a:spcPct val="100000"/>
              </a:lnSpc>
              <a:spcBef>
                <a:spcPts val="700"/>
              </a:spcBef>
              <a:buClr>
                <a:schemeClr val="accent1"/>
              </a:buClr>
              <a:buSzPct val="85000"/>
              <a:buFont typeface="Wingdings 3" pitchFamily="18" charset="2"/>
              <a:buNone/>
              <a:defRPr sz="2000" kern="1200" baseline="0">
                <a:solidFill>
                  <a:schemeClr val="tx2"/>
                </a:solidFill>
                <a:latin typeface="+mj-lt"/>
                <a:ea typeface="+mn-ea"/>
                <a:cs typeface="+mn-cs"/>
              </a:defRPr>
            </a:lvl1pPr>
            <a:lvl2pPr marL="457200" indent="0" algn="l" defTabSz="914400" rtl="0" eaLnBrk="1" latinLnBrk="0" hangingPunct="1">
              <a:lnSpc>
                <a:spcPct val="100000"/>
              </a:lnSpc>
              <a:spcBef>
                <a:spcPts val="700"/>
              </a:spcBef>
              <a:buClr>
                <a:schemeClr val="accent1"/>
              </a:buClr>
              <a:buSzPct val="85000"/>
              <a:buFont typeface="Wingdings 3" pitchFamily="18" charset="2"/>
              <a:buNone/>
              <a:defRPr sz="18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700"/>
              </a:spcBef>
              <a:buClr>
                <a:schemeClr val="accent1"/>
              </a:buClr>
              <a:buSzPct val="85000"/>
              <a:buFont typeface="Wingdings 3" pitchFamily="18" charset="2"/>
              <a:buNone/>
              <a:defRPr sz="16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700"/>
              </a:spcBef>
              <a:buClr>
                <a:schemeClr val="accent1"/>
              </a:buClr>
              <a:buSzPct val="85000"/>
              <a:buFont typeface="Wingdings 3" pitchFamily="18" charset="2"/>
              <a:buNone/>
              <a:defRPr sz="14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700"/>
              </a:spcBef>
              <a:buClr>
                <a:schemeClr val="accent1"/>
              </a:buClr>
              <a:buSzPct val="85000"/>
              <a:buFont typeface="Wingdings 3" pitchFamily="18" charset="2"/>
              <a:buNone/>
              <a:defRPr sz="1400" kern="1200" baseline="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700"/>
              </a:spcBef>
              <a:buClr>
                <a:schemeClr val="accent1"/>
              </a:buClr>
              <a:buSzPct val="85000"/>
              <a:buFont typeface="Wingdings 3" pitchFamily="18" charset="2"/>
              <a:buNone/>
              <a:defRPr sz="1400" kern="1200">
                <a:solidFill>
                  <a:schemeClr val="tx1">
                    <a:tint val="75000"/>
                  </a:schemeClr>
                </a:solidFill>
                <a:latin typeface="+mn-lt"/>
                <a:ea typeface="+mn-ea"/>
                <a:cs typeface="+mn-cs"/>
              </a:defRPr>
            </a:lvl9pPr>
          </a:lstStyle>
          <a:p>
            <a:r>
              <a:rPr lang="en-US" dirty="0" smtClean="0">
                <a:hlinkClick r:id="rId2"/>
              </a:rPr>
              <a:t>http://lab.usgin.org</a:t>
            </a:r>
            <a:r>
              <a:rPr lang="en-US" dirty="0" smtClean="0"/>
              <a:t>     </a:t>
            </a:r>
            <a:r>
              <a:rPr lang="en-US" dirty="0" smtClean="0">
                <a:hlinkClick r:id="rId3"/>
              </a:rPr>
              <a:t>http://stategeothermaldata.org</a:t>
            </a:r>
            <a:endParaRPr lang="en-US" dirty="0" smtClean="0"/>
          </a:p>
          <a:p>
            <a:endParaRPr lang="en-US" dirty="0"/>
          </a:p>
        </p:txBody>
      </p:sp>
    </p:spTree>
    <p:extLst>
      <p:ext uri="{BB962C8B-B14F-4D97-AF65-F5344CB8AC3E}">
        <p14:creationId xmlns:p14="http://schemas.microsoft.com/office/powerpoint/2010/main" val="30925997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89154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4"/>
          <p:cNvSpPr txBox="1">
            <a:spLocks noChangeArrowheads="1"/>
          </p:cNvSpPr>
          <p:nvPr/>
        </p:nvSpPr>
        <p:spPr bwMode="auto">
          <a:xfrm>
            <a:off x="549275" y="152400"/>
            <a:ext cx="80772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b="1" dirty="0">
                <a:solidFill>
                  <a:srgbClr val="FFFF00"/>
                </a:solidFill>
              </a:rPr>
              <a:t>Loose coupling between data provider and consumer</a:t>
            </a:r>
          </a:p>
        </p:txBody>
      </p:sp>
      <p:sp>
        <p:nvSpPr>
          <p:cNvPr id="67589" name="Text Box 5"/>
          <p:cNvSpPr txBox="1">
            <a:spLocks noChangeArrowheads="1"/>
          </p:cNvSpPr>
          <p:nvPr/>
        </p:nvSpPr>
        <p:spPr bwMode="auto">
          <a:xfrm>
            <a:off x="3962400" y="4419600"/>
            <a:ext cx="12509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solidFill>
                  <a:srgbClr val="FFFFFF"/>
                </a:solidFill>
                <a:effectLst>
                  <a:outerShdw blurRad="38100" dist="38100" dir="2700000" algn="tl">
                    <a:srgbClr val="C0C0C0"/>
                  </a:outerShdw>
                </a:effectLst>
              </a:rPr>
              <a:t>KML</a:t>
            </a:r>
          </a:p>
          <a:p>
            <a:pPr>
              <a:defRPr/>
            </a:pPr>
            <a:r>
              <a:rPr lang="en-US">
                <a:solidFill>
                  <a:srgbClr val="FFFFFF"/>
                </a:solidFill>
                <a:effectLst>
                  <a:outerShdw blurRad="38100" dist="38100" dir="2700000" algn="tl">
                    <a:srgbClr val="C0C0C0"/>
                  </a:outerShdw>
                </a:effectLst>
              </a:rPr>
              <a:t>GeoSciML</a:t>
            </a:r>
          </a:p>
          <a:p>
            <a:pPr>
              <a:defRPr/>
            </a:pPr>
            <a:r>
              <a:rPr lang="en-US">
                <a:solidFill>
                  <a:srgbClr val="FFFFFF"/>
                </a:solidFill>
                <a:effectLst>
                  <a:outerShdw blurRad="38100" dist="38100" dir="2700000" algn="tl">
                    <a:srgbClr val="C0C0C0"/>
                  </a:outerShdw>
                </a:effectLst>
              </a:rPr>
              <a:t>WaterML</a:t>
            </a:r>
          </a:p>
        </p:txBody>
      </p:sp>
    </p:spTree>
    <p:extLst>
      <p:ext uri="{BB962C8B-B14F-4D97-AF65-F5344CB8AC3E}">
        <p14:creationId xmlns:p14="http://schemas.microsoft.com/office/powerpoint/2010/main" val="319844721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28600" y="228600"/>
            <a:ext cx="8610600" cy="990600"/>
          </a:xfrm>
        </p:spPr>
        <p:txBody>
          <a:bodyPr>
            <a:normAutofit fontScale="90000"/>
          </a:bodyPr>
          <a:lstStyle/>
          <a:p>
            <a:pPr eaLnBrk="1" hangingPunct="1"/>
            <a:r>
              <a:rPr lang="en-US" dirty="0" smtClean="0">
                <a:solidFill>
                  <a:srgbClr val="FFFF00"/>
                </a:solidFill>
              </a:rPr>
              <a:t>Shift the Burden from the User</a:t>
            </a:r>
            <a:br>
              <a:rPr lang="en-US" dirty="0" smtClean="0">
                <a:solidFill>
                  <a:srgbClr val="FFFF00"/>
                </a:solidFill>
              </a:rPr>
            </a:br>
            <a:r>
              <a:rPr lang="en-US" dirty="0" smtClean="0">
                <a:solidFill>
                  <a:srgbClr val="FFFF00"/>
                </a:solidFill>
              </a:rPr>
              <a:t>to the Provider </a:t>
            </a:r>
          </a:p>
        </p:txBody>
      </p:sp>
      <p:pic>
        <p:nvPicPr>
          <p:cNvPr id="12292"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9372600" y="1096963"/>
            <a:ext cx="7924800" cy="5730875"/>
          </a:xfrm>
        </p:spPr>
      </p:pic>
      <p:sp>
        <p:nvSpPr>
          <p:cNvPr id="12294" name="Text Box 6"/>
          <p:cNvSpPr txBox="1">
            <a:spLocks noChangeArrowheads="1"/>
          </p:cNvSpPr>
          <p:nvPr/>
        </p:nvSpPr>
        <p:spPr bwMode="auto">
          <a:xfrm>
            <a:off x="7210425" y="6477000"/>
            <a:ext cx="18573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400" dirty="0" smtClean="0">
                <a:solidFill>
                  <a:schemeClr val="accent2">
                    <a:lumMod val="40000"/>
                    <a:lumOff val="60000"/>
                  </a:schemeClr>
                </a:solidFill>
                <a:ea typeface="MS PGothic" pitchFamily="34" charset="-128"/>
              </a:rPr>
              <a:t>Peter Fox, RPI, 2010</a:t>
            </a:r>
          </a:p>
        </p:txBody>
      </p:sp>
      <p:sp>
        <p:nvSpPr>
          <p:cNvPr id="13" name="TextBox 12"/>
          <p:cNvSpPr txBox="1"/>
          <p:nvPr/>
        </p:nvSpPr>
        <p:spPr>
          <a:xfrm>
            <a:off x="130175" y="2919413"/>
            <a:ext cx="1546225" cy="954087"/>
          </a:xfrm>
          <a:prstGeom prst="rect">
            <a:avLst/>
          </a:prstGeom>
          <a:noFill/>
        </p:spPr>
        <p:txBody>
          <a:bodyPr>
            <a:spAutoFit/>
          </a:bodyPr>
          <a:lstStyle/>
          <a:p>
            <a:pPr>
              <a:defRPr/>
            </a:pPr>
            <a:r>
              <a:rPr lang="en-US" sz="2800" b="1" i="1" dirty="0">
                <a:solidFill>
                  <a:schemeClr val="bg2">
                    <a:lumMod val="20000"/>
                    <a:lumOff val="80000"/>
                  </a:schemeClr>
                </a:solidFill>
                <a:latin typeface="Times New Roman" pitchFamily="18" charset="0"/>
                <a:ea typeface="Tahoma" pitchFamily="34" charset="0"/>
                <a:cs typeface="Times New Roman" pitchFamily="18" charset="0"/>
              </a:rPr>
              <a:t>Effort to create</a:t>
            </a:r>
          </a:p>
        </p:txBody>
      </p:sp>
      <p:sp>
        <p:nvSpPr>
          <p:cNvPr id="16" name="TextBox 15"/>
          <p:cNvSpPr txBox="1"/>
          <p:nvPr/>
        </p:nvSpPr>
        <p:spPr>
          <a:xfrm>
            <a:off x="6872288" y="2620963"/>
            <a:ext cx="1546225" cy="954087"/>
          </a:xfrm>
          <a:prstGeom prst="rect">
            <a:avLst/>
          </a:prstGeom>
          <a:noFill/>
        </p:spPr>
        <p:txBody>
          <a:bodyPr>
            <a:spAutoFit/>
          </a:bodyPr>
          <a:lstStyle/>
          <a:p>
            <a:pPr>
              <a:defRPr/>
            </a:pPr>
            <a:r>
              <a:rPr lang="en-US" sz="2800" b="1" i="1" dirty="0">
                <a:solidFill>
                  <a:schemeClr val="bg2">
                    <a:lumMod val="20000"/>
                    <a:lumOff val="80000"/>
                  </a:schemeClr>
                </a:solidFill>
                <a:latin typeface="Times New Roman" pitchFamily="18" charset="0"/>
                <a:ea typeface="Tahoma" pitchFamily="34" charset="0"/>
                <a:cs typeface="Times New Roman" pitchFamily="18" charset="0"/>
              </a:rPr>
              <a:t>Effort to maintain</a:t>
            </a:r>
          </a:p>
        </p:txBody>
      </p:sp>
      <p:sp>
        <p:nvSpPr>
          <p:cNvPr id="17" name="TextBox 16"/>
          <p:cNvSpPr txBox="1"/>
          <p:nvPr/>
        </p:nvSpPr>
        <p:spPr>
          <a:xfrm>
            <a:off x="6911975" y="3848100"/>
            <a:ext cx="1546225" cy="954088"/>
          </a:xfrm>
          <a:prstGeom prst="rect">
            <a:avLst/>
          </a:prstGeom>
          <a:noFill/>
        </p:spPr>
        <p:txBody>
          <a:bodyPr>
            <a:spAutoFit/>
          </a:bodyPr>
          <a:lstStyle/>
          <a:p>
            <a:pPr>
              <a:defRPr/>
            </a:pPr>
            <a:r>
              <a:rPr lang="en-US" sz="2800" b="1" i="1" dirty="0">
                <a:solidFill>
                  <a:schemeClr val="bg2">
                    <a:lumMod val="20000"/>
                    <a:lumOff val="80000"/>
                  </a:schemeClr>
                </a:solidFill>
                <a:latin typeface="Times New Roman" pitchFamily="18" charset="0"/>
                <a:ea typeface="Tahoma" pitchFamily="34" charset="0"/>
                <a:cs typeface="Times New Roman" pitchFamily="18" charset="0"/>
              </a:rPr>
              <a:t>Effort to get data</a:t>
            </a:r>
          </a:p>
        </p:txBody>
      </p:sp>
      <p:grpSp>
        <p:nvGrpSpPr>
          <p:cNvPr id="5" name="Group 4"/>
          <p:cNvGrpSpPr/>
          <p:nvPr/>
        </p:nvGrpSpPr>
        <p:grpSpPr>
          <a:xfrm>
            <a:off x="1826682" y="1360919"/>
            <a:ext cx="4648200" cy="4042713"/>
            <a:chOff x="1676400" y="1340917"/>
            <a:chExt cx="5029200" cy="4374083"/>
          </a:xfrm>
        </p:grpSpPr>
        <p:sp>
          <p:nvSpPr>
            <p:cNvPr id="14" name="Rectangle 13"/>
            <p:cNvSpPr/>
            <p:nvPr/>
          </p:nvSpPr>
          <p:spPr>
            <a:xfrm>
              <a:off x="1889124" y="1340917"/>
              <a:ext cx="4567238" cy="4133850"/>
            </a:xfrm>
            <a:prstGeom prst="rect">
              <a:avLst/>
            </a:prstGeom>
            <a:gradFill>
              <a:gsLst>
                <a:gs pos="0">
                  <a:srgbClr val="D6B19C"/>
                </a:gs>
                <a:gs pos="30000">
                  <a:srgbClr val="D49E6C"/>
                </a:gs>
                <a:gs pos="70000">
                  <a:srgbClr val="A65528"/>
                </a:gs>
                <a:gs pos="100000">
                  <a:srgbClr val="663012"/>
                </a:gs>
              </a:gsLst>
              <a:lin ang="81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extBox 1"/>
            <p:cNvSpPr txBox="1"/>
            <p:nvPr/>
          </p:nvSpPr>
          <p:spPr>
            <a:xfrm>
              <a:off x="4724400" y="1352473"/>
              <a:ext cx="1731963" cy="954088"/>
            </a:xfrm>
            <a:prstGeom prst="rect">
              <a:avLst/>
            </a:prstGeom>
            <a:noFill/>
          </p:spPr>
          <p:txBody>
            <a:bodyPr>
              <a:spAutoFit/>
            </a:bodyPr>
            <a:lstStyle/>
            <a:p>
              <a:pPr>
                <a:defRPr/>
              </a:pPr>
              <a:r>
                <a:rPr lang="en-US" sz="2800" b="1" dirty="0">
                  <a:solidFill>
                    <a:schemeClr val="bg2">
                      <a:lumMod val="20000"/>
                      <a:lumOff val="80000"/>
                    </a:schemeClr>
                  </a:solidFill>
                </a:rPr>
                <a:t>Web Services</a:t>
              </a:r>
            </a:p>
          </p:txBody>
        </p:sp>
        <p:sp>
          <p:nvSpPr>
            <p:cNvPr id="3" name="TextBox 2"/>
            <p:cNvSpPr txBox="1"/>
            <p:nvPr/>
          </p:nvSpPr>
          <p:spPr>
            <a:xfrm>
              <a:off x="2890838" y="2482774"/>
              <a:ext cx="3052762" cy="1384300"/>
            </a:xfrm>
            <a:prstGeom prst="rect">
              <a:avLst/>
            </a:prstGeom>
            <a:noFill/>
          </p:spPr>
          <p:txBody>
            <a:bodyPr>
              <a:spAutoFit/>
            </a:bodyPr>
            <a:lstStyle/>
            <a:p>
              <a:pPr>
                <a:defRPr/>
              </a:pPr>
              <a:r>
                <a:rPr lang="en-US" sz="2800" b="1" dirty="0">
                  <a:solidFill>
                    <a:schemeClr val="bg2">
                      <a:lumMod val="20000"/>
                      <a:lumOff val="80000"/>
                    </a:schemeClr>
                  </a:solidFill>
                </a:rPr>
                <a:t>Dynamic pages on the fly from database</a:t>
              </a:r>
            </a:p>
          </p:txBody>
        </p:sp>
        <p:sp>
          <p:nvSpPr>
            <p:cNvPr id="4" name="TextBox 3"/>
            <p:cNvSpPr txBox="1"/>
            <p:nvPr/>
          </p:nvSpPr>
          <p:spPr>
            <a:xfrm>
              <a:off x="1955800" y="3867074"/>
              <a:ext cx="1546225" cy="1384300"/>
            </a:xfrm>
            <a:prstGeom prst="rect">
              <a:avLst/>
            </a:prstGeom>
            <a:noFill/>
          </p:spPr>
          <p:txBody>
            <a:bodyPr>
              <a:spAutoFit/>
            </a:bodyPr>
            <a:lstStyle/>
            <a:p>
              <a:pPr>
                <a:defRPr/>
              </a:pPr>
              <a:r>
                <a:rPr lang="en-US" sz="2800" b="1" dirty="0">
                  <a:solidFill>
                    <a:schemeClr val="bg2">
                      <a:lumMod val="20000"/>
                      <a:lumOff val="80000"/>
                    </a:schemeClr>
                  </a:solidFill>
                </a:rPr>
                <a:t>Static HTML pages</a:t>
              </a:r>
            </a:p>
          </p:txBody>
        </p:sp>
        <p:cxnSp>
          <p:nvCxnSpPr>
            <p:cNvPr id="6" name="Straight Arrow Connector 5"/>
            <p:cNvCxnSpPr/>
            <p:nvPr/>
          </p:nvCxnSpPr>
          <p:spPr>
            <a:xfrm flipV="1">
              <a:off x="1676400" y="1371600"/>
              <a:ext cx="0" cy="4133850"/>
            </a:xfrm>
            <a:prstGeom prst="straightConnector1">
              <a:avLst/>
            </a:prstGeom>
            <a:ln w="57150">
              <a:solidFill>
                <a:srgbClr val="DC8238"/>
              </a:solidFill>
              <a:tailEnd type="arrow"/>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a:off x="6705600" y="1371600"/>
              <a:ext cx="0" cy="4173538"/>
            </a:xfrm>
            <a:prstGeom prst="straightConnector1">
              <a:avLst/>
            </a:prstGeom>
            <a:ln w="57150">
              <a:solidFill>
                <a:srgbClr val="00B050"/>
              </a:solidFill>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a:off x="1828800" y="5715000"/>
              <a:ext cx="4724400" cy="0"/>
            </a:xfrm>
            <a:prstGeom prst="straightConnector1">
              <a:avLst/>
            </a:prstGeom>
            <a:ln w="57150">
              <a:solidFill>
                <a:srgbClr val="FFC000"/>
              </a:solidFill>
              <a:tailEnd type="arrow"/>
            </a:ln>
          </p:spPr>
          <p:style>
            <a:lnRef idx="3">
              <a:schemeClr val="accent4"/>
            </a:lnRef>
            <a:fillRef idx="0">
              <a:schemeClr val="accent4"/>
            </a:fillRef>
            <a:effectRef idx="2">
              <a:schemeClr val="accent4"/>
            </a:effectRef>
            <a:fontRef idx="minor">
              <a:schemeClr val="tx1"/>
            </a:fontRef>
          </p:style>
        </p:cxnSp>
      </p:grpSp>
      <p:sp>
        <p:nvSpPr>
          <p:cNvPr id="21" name="TextBox 20"/>
          <p:cNvSpPr txBox="1"/>
          <p:nvPr/>
        </p:nvSpPr>
        <p:spPr>
          <a:xfrm>
            <a:off x="1656532" y="5334000"/>
            <a:ext cx="5257800" cy="523875"/>
          </a:xfrm>
          <a:prstGeom prst="rect">
            <a:avLst/>
          </a:prstGeom>
          <a:noFill/>
        </p:spPr>
        <p:txBody>
          <a:bodyPr>
            <a:spAutoFit/>
          </a:bodyPr>
          <a:lstStyle/>
          <a:p>
            <a:pPr>
              <a:defRPr/>
            </a:pPr>
            <a:r>
              <a:rPr lang="en-US" sz="2800" b="1" i="1" dirty="0">
                <a:solidFill>
                  <a:schemeClr val="bg2">
                    <a:lumMod val="20000"/>
                    <a:lumOff val="80000"/>
                  </a:schemeClr>
                </a:solidFill>
                <a:latin typeface="Times New Roman" pitchFamily="18" charset="0"/>
                <a:ea typeface="Tahoma" pitchFamily="34" charset="0"/>
                <a:cs typeface="Times New Roman" pitchFamily="18" charset="0"/>
              </a:rPr>
              <a:t>More complex data management</a:t>
            </a:r>
          </a:p>
        </p:txBody>
      </p:sp>
    </p:spTree>
    <p:extLst>
      <p:ext uri="{BB962C8B-B14F-4D97-AF65-F5344CB8AC3E}">
        <p14:creationId xmlns:p14="http://schemas.microsoft.com/office/powerpoint/2010/main" val="2418273322"/>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457200" y="381000"/>
            <a:ext cx="7772400" cy="990600"/>
          </a:xfrm>
        </p:spPr>
        <p:txBody>
          <a:bodyPr>
            <a:noAutofit/>
          </a:bodyPr>
          <a:lstStyle/>
          <a:p>
            <a:pPr eaLnBrk="1" hangingPunct="1"/>
            <a:r>
              <a:rPr lang="en-US" sz="4000" dirty="0" smtClean="0">
                <a:solidFill>
                  <a:srgbClr val="FFFF00"/>
                </a:solidFill>
              </a:rPr>
              <a:t>Shift  the  Burden  from  the User  to  the  Provider </a:t>
            </a:r>
          </a:p>
        </p:txBody>
      </p:sp>
      <p:sp>
        <p:nvSpPr>
          <p:cNvPr id="13316" name="Content Placeholder 2"/>
          <p:cNvSpPr txBox="1">
            <a:spLocks/>
          </p:cNvSpPr>
          <p:nvPr/>
        </p:nvSpPr>
        <p:spPr bwMode="auto">
          <a:xfrm>
            <a:off x="304800" y="1828800"/>
            <a:ext cx="8229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buFontTx/>
              <a:buChar char="•"/>
            </a:pPr>
            <a:r>
              <a:rPr lang="en-US" sz="3200" dirty="0">
                <a:solidFill>
                  <a:srgbClr val="FFFF00"/>
                </a:solidFill>
              </a:rPr>
              <a:t>Server-side data integration– standard interchange data schema</a:t>
            </a:r>
          </a:p>
          <a:p>
            <a:pPr>
              <a:spcBef>
                <a:spcPct val="20000"/>
              </a:spcBef>
              <a:buFontTx/>
              <a:buChar char="•"/>
            </a:pPr>
            <a:r>
              <a:rPr lang="en-US" sz="3200" dirty="0">
                <a:solidFill>
                  <a:srgbClr val="FFFF00"/>
                </a:solidFill>
              </a:rPr>
              <a:t>Access to data from within user applications</a:t>
            </a:r>
          </a:p>
        </p:txBody>
      </p:sp>
    </p:spTree>
    <p:extLst>
      <p:ext uri="{BB962C8B-B14F-4D97-AF65-F5344CB8AC3E}">
        <p14:creationId xmlns:p14="http://schemas.microsoft.com/office/powerpoint/2010/main" val="2869100693"/>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Urban Pop">
  <a:themeElements>
    <a:clrScheme name="Urban Pop">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Urban Pop">
      <a:maj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Pop">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2700" cap="flat" cmpd="sng" algn="ctr">
          <a:solidFill>
            <a:schemeClr val="phClr"/>
          </a:solidFill>
          <a:prstDash val="solid"/>
        </a:ln>
        <a:ln w="15875"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0800" dist="38100" dir="5400000" rotWithShape="0">
              <a:srgbClr val="000000">
                <a:alpha val="58000"/>
              </a:srgbClr>
            </a:outerShdw>
          </a:effectLst>
          <a:scene3d>
            <a:camera prst="orthographicFront">
              <a:rot lat="0" lon="0" rev="0"/>
            </a:camera>
            <a:lightRig rig="flat" dir="t"/>
          </a:scene3d>
          <a:sp3d contourW="15875">
            <a:bevelT w="95250" h="127000"/>
            <a:contourClr>
              <a:schemeClr val="phClr">
                <a:shade val="30000"/>
              </a:schemeClr>
            </a:contourClr>
          </a:sp3d>
        </a:effectStyle>
      </a:effectStyleLst>
      <a:bgFillStyleLst>
        <a:solidFill>
          <a:schemeClr val="phClr"/>
        </a:solidFill>
        <a:gradFill rotWithShape="1">
          <a:gsLst>
            <a:gs pos="0">
              <a:schemeClr val="phClr">
                <a:tint val="95000"/>
                <a:shade val="100000"/>
                <a:alpha val="100000"/>
                <a:satMod val="100000"/>
                <a:lumMod val="100000"/>
              </a:schemeClr>
            </a:gs>
            <a:gs pos="9000">
              <a:schemeClr val="phClr">
                <a:tint val="90000"/>
                <a:shade val="100000"/>
                <a:alpha val="100000"/>
                <a:satMod val="100000"/>
                <a:lumMod val="100000"/>
              </a:schemeClr>
            </a:gs>
            <a:gs pos="34000">
              <a:schemeClr val="phClr">
                <a:tint val="83000"/>
                <a:shade val="100000"/>
                <a:alpha val="100000"/>
                <a:satMod val="100000"/>
                <a:lumMod val="100000"/>
              </a:schemeClr>
            </a:gs>
            <a:gs pos="62000">
              <a:schemeClr val="phClr">
                <a:tint val="85000"/>
                <a:shade val="100000"/>
                <a:alpha val="100000"/>
                <a:satMod val="100000"/>
                <a:lumMod val="100000"/>
              </a:schemeClr>
            </a:gs>
            <a:gs pos="90000">
              <a:schemeClr val="phClr">
                <a:tint val="92000"/>
                <a:shade val="100000"/>
                <a:alpha val="100000"/>
                <a:satMod val="100000"/>
                <a:lumMod val="90000"/>
              </a:schemeClr>
            </a:gs>
            <a:gs pos="100000">
              <a:schemeClr val="phClr">
                <a:tint val="85000"/>
                <a:shade val="100000"/>
                <a:alpha val="100000"/>
                <a:satMod val="100000"/>
                <a:lumMod val="100000"/>
              </a:schemeClr>
            </a:gs>
          </a:gsLst>
          <a:lin ang="5400000" scaled="1"/>
        </a:gradFill>
        <a:gradFill rotWithShape="1">
          <a:gsLst>
            <a:gs pos="0">
              <a:schemeClr val="phClr">
                <a:tint val="78000"/>
              </a:schemeClr>
            </a:gs>
            <a:gs pos="100000">
              <a:schemeClr val="phClr">
                <a:tint val="95000"/>
                <a:shade val="98000"/>
                <a:lumMod val="80000"/>
              </a:schemeClr>
            </a:gs>
          </a:gsLst>
          <a:path path="circle">
            <a:fillToRect l="50000" t="100000" r="10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TC101859862[[fn=Urban Pop]]</Template>
  <TotalTime>2795</TotalTime>
  <Words>2208</Words>
  <Application>Microsoft Office PowerPoint</Application>
  <PresentationFormat>On-screen Show (4:3)</PresentationFormat>
  <Paragraphs>448</Paragraphs>
  <Slides>61</Slides>
  <Notes>5</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Urban Pop</vt:lpstr>
      <vt:lpstr>State Geothermal Data  and the US Geoscience Information Network </vt:lpstr>
      <vt:lpstr>rOADMAP</vt:lpstr>
      <vt:lpstr>Background</vt:lpstr>
      <vt:lpstr>US Geoscience Information Network</vt:lpstr>
      <vt:lpstr>What are the resources</vt:lpstr>
      <vt:lpstr>Distributed Network </vt:lpstr>
      <vt:lpstr>PowerPoint Presentation</vt:lpstr>
      <vt:lpstr>Shift the Burden from the User to the Provider </vt:lpstr>
      <vt:lpstr>Shift  the  Burden  from  the User  to  the  Provider </vt:lpstr>
      <vt:lpstr>PowerPoint Presentation</vt:lpstr>
      <vt:lpstr>The National Geothermal Data System</vt:lpstr>
      <vt:lpstr>PowerPoint Presentation</vt:lpstr>
      <vt:lpstr>PowerPoint Presentation</vt:lpstr>
      <vt:lpstr>PowerPoint Presentation</vt:lpstr>
      <vt:lpstr>The Approach</vt:lpstr>
      <vt:lpstr>Metadata Implementation</vt:lpstr>
      <vt:lpstr>Development history</vt:lpstr>
      <vt:lpstr>What’s it for?</vt:lpstr>
      <vt:lpstr>Metadata Content</vt:lpstr>
      <vt:lpstr>PowerPoint Presentation</vt:lpstr>
      <vt:lpstr>PowerPoint Presentation</vt:lpstr>
      <vt:lpstr>ESRI ArcGIS CSW Client</vt:lpstr>
      <vt:lpstr>Display WMS in ArcMap</vt:lpstr>
      <vt:lpstr>USGIN Metadata Implementation</vt:lpstr>
      <vt:lpstr>USGIN Catalog Implementation</vt:lpstr>
      <vt:lpstr>PowerPoint Presentation</vt:lpstr>
      <vt:lpstr>PowerPoint Presentation</vt:lpstr>
      <vt:lpstr>PowerPoint Presentation</vt:lpstr>
      <vt:lpstr>Metadata from User Perspective</vt:lpstr>
      <vt:lpstr>Nagging questions</vt:lpstr>
      <vt:lpstr>Implementing Services</vt:lpstr>
      <vt:lpstr>The Services</vt:lpstr>
      <vt:lpstr>The US Geoscience Information Network</vt:lpstr>
      <vt:lpstr>Protocol: WMS</vt:lpstr>
      <vt:lpstr>WMS for well headers</vt:lpstr>
      <vt:lpstr>Protocol - WFS</vt:lpstr>
      <vt:lpstr>WFS example</vt:lpstr>
      <vt:lpstr>Protocol: ArcGIS services</vt:lpstr>
      <vt:lpstr>AASG State Geothermal data at ArcGIS.com</vt:lpstr>
      <vt:lpstr>Standardizing Content</vt:lpstr>
      <vt:lpstr>PowerPoint Presentation</vt:lpstr>
      <vt:lpstr>Feature Service inventory:  trade-offs</vt:lpstr>
      <vt:lpstr>Interchange formats: complex Features</vt:lpstr>
      <vt:lpstr>Simple Features</vt:lpstr>
      <vt:lpstr>Data Integration</vt:lpstr>
      <vt:lpstr>Content Models: interchange</vt:lpstr>
      <vt:lpstr>PowerPoint Presentation</vt:lpstr>
      <vt:lpstr>Architecture concepts</vt:lpstr>
      <vt:lpstr>Artifacts</vt:lpstr>
      <vt:lpstr>Artifacts</vt:lpstr>
      <vt:lpstr>Artifacts</vt:lpstr>
      <vt:lpstr>The US Geoscience Information Network</vt:lpstr>
      <vt:lpstr>Making standards happen?</vt:lpstr>
      <vt:lpstr>Where to now </vt:lpstr>
      <vt:lpstr>Moving community forward</vt:lpstr>
      <vt:lpstr>USGIN Summary</vt:lpstr>
      <vt:lpstr>Current GIN Documents</vt:lpstr>
      <vt:lpstr>AASG Geothermal data</vt:lpstr>
      <vt:lpstr>PowerPoint Presentation</vt:lpstr>
      <vt:lpstr>PowerPoint Presentation</vt:lpstr>
      <vt:lpstr>Thank You</vt:lpstr>
    </vt:vector>
  </TitlesOfParts>
  <Company>Arizona Geological Survey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Geothermal Data  and the US Geoscience Information Network</dc:title>
  <dc:creator>Arizona Geological Survey;steve.richard@azgs.az.gov</dc:creator>
  <cp:keywords>USGIN, NGDS, CSIG</cp:keywords>
  <cp:lastModifiedBy>Stephen M Richard</cp:lastModifiedBy>
  <cp:revision>122</cp:revision>
  <dcterms:created xsi:type="dcterms:W3CDTF">2011-07-10T18:07:09Z</dcterms:created>
  <dcterms:modified xsi:type="dcterms:W3CDTF">2011-12-12T15:03:12Z</dcterms:modified>
</cp:coreProperties>
</file>